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5" r:id="rId16"/>
    <p:sldId id="296" r:id="rId17"/>
    <p:sldId id="297" r:id="rId18"/>
    <p:sldId id="298" r:id="rId19"/>
    <p:sldId id="299" r:id="rId20"/>
    <p:sldId id="300" r:id="rId21"/>
    <p:sldId id="270" r:id="rId22"/>
    <p:sldId id="272" r:id="rId23"/>
    <p:sldId id="273" r:id="rId24"/>
    <p:sldId id="274" r:id="rId25"/>
    <p:sldId id="275" r:id="rId26"/>
    <p:sldId id="276" r:id="rId27"/>
    <p:sldId id="277" r:id="rId28"/>
    <p:sldId id="279" r:id="rId29"/>
    <p:sldId id="280" r:id="rId30"/>
    <p:sldId id="281" r:id="rId31"/>
    <p:sldId id="282" r:id="rId32"/>
    <p:sldId id="283" r:id="rId33"/>
    <p:sldId id="284" r:id="rId34"/>
    <p:sldId id="285" r:id="rId35"/>
    <p:sldId id="290" r:id="rId36"/>
    <p:sldId id="286" r:id="rId37"/>
    <p:sldId id="287" r:id="rId38"/>
    <p:sldId id="288" r:id="rId39"/>
    <p:sldId id="289" r:id="rId40"/>
    <p:sldId id="291" r:id="rId41"/>
    <p:sldId id="292" r:id="rId42"/>
    <p:sldId id="293" r:id="rId43"/>
    <p:sldId id="294" r:id="rId44"/>
    <p:sldId id="27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38" autoAdjust="0"/>
  </p:normalViewPr>
  <p:slideViewPr>
    <p:cSldViewPr>
      <p:cViewPr>
        <p:scale>
          <a:sx n="65" d="100"/>
          <a:sy n="65" d="100"/>
        </p:scale>
        <p:origin x="-2080" y="-2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AAD0D-EB7C-4102-83EB-0A64E48BD2B6}" type="datetimeFigureOut">
              <a:rPr lang="en-US" smtClean="0"/>
              <a:t>3/8/16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72547-3FAE-409C-8A45-44CAE4891A4A}" type="slidenum">
              <a:rPr lang="en-US" smtClean="0"/>
              <a:t>‹#›</a:t>
            </a:fld>
            <a:endParaRPr lang="en-US"/>
          </a:p>
        </p:txBody>
      </p:sp>
    </p:spTree>
    <p:extLst>
      <p:ext uri="{BB962C8B-B14F-4D97-AF65-F5344CB8AC3E}">
        <p14:creationId xmlns:p14="http://schemas.microsoft.com/office/powerpoint/2010/main" val="121179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lib.berkeley.edu/TeachingLib/Guides/Internet/Glossary.html%23PersonalPage" TargetMode="External"/><Relationship Id="rId4" Type="http://schemas.openxmlformats.org/officeDocument/2006/relationships/hyperlink" Target="http://www.lib.berkeley.edu/TeachingLib/Guides/Internet/Glossary.html%23URL" TargetMode="External"/><Relationship Id="rId5" Type="http://schemas.openxmlformats.org/officeDocument/2006/relationships/hyperlink" Target="http://www.lib.berkeley.edu/TeachingLib/Guides/Internet/Glossary.html%23ISP" TargetMode="External"/><Relationship Id="rId6" Type="http://schemas.openxmlformats.org/officeDocument/2006/relationships/hyperlink" Target="http://www.lib.berkeley.edu/TeachingLib/Guides/Internet/Glossary.html%23Domain" TargetMode="External"/><Relationship Id="rId7" Type="http://schemas.openxmlformats.org/officeDocument/2006/relationships/hyperlink" Target="http://www.iana.org/domains/root/db/" TargetMode="External"/><Relationship Id="rId8" Type="http://schemas.openxmlformats.org/officeDocument/2006/relationships/hyperlink" Target="http://www.lib.berkeley.edu/TeachingLib/Guides/Internet/Glossary.html%23Server"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ritingcenter.waldenu.edu/50.htm" TargetMode="External"/><Relationship Id="rId4" Type="http://schemas.openxmlformats.org/officeDocument/2006/relationships/hyperlink" Target="http://writingcenter.waldenu.edu/666.htm" TargetMode="External"/><Relationship Id="rId5" Type="http://schemas.openxmlformats.org/officeDocument/2006/relationships/hyperlink" Target="http://writingcenter.waldenu.edu/900.htm" TargetMode="External"/><Relationship Id="rId6" Type="http://schemas.openxmlformats.org/officeDocument/2006/relationships/hyperlink" Target="http://writingcenter.waldenu.edu/405.htm" TargetMode="External"/><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Is it somebody's </a:t>
            </a:r>
            <a:r>
              <a:rPr lang="en-US" sz="1200" b="1" kern="1200" dirty="0" smtClean="0">
                <a:solidFill>
                  <a:schemeClr val="tx1"/>
                </a:solidFill>
                <a:latin typeface="+mn-lt"/>
                <a:ea typeface="+mn-ea"/>
                <a:cs typeface="+mn-cs"/>
                <a:hlinkClick r:id="rId3"/>
              </a:rPr>
              <a:t>personal page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Read the </a:t>
            </a:r>
            <a:r>
              <a:rPr lang="en-US" sz="1200" kern="1200" dirty="0" smtClean="0">
                <a:solidFill>
                  <a:schemeClr val="tx1"/>
                </a:solidFill>
                <a:latin typeface="+mn-lt"/>
                <a:ea typeface="+mn-ea"/>
                <a:cs typeface="+mn-cs"/>
                <a:hlinkClick r:id="rId4"/>
              </a:rPr>
              <a:t>URL</a:t>
            </a:r>
            <a:r>
              <a:rPr lang="en-US" sz="1200" kern="1200" dirty="0" smtClean="0">
                <a:solidFill>
                  <a:schemeClr val="tx1"/>
                </a:solidFill>
                <a:latin typeface="+mn-lt"/>
                <a:ea typeface="+mn-ea"/>
                <a:cs typeface="+mn-cs"/>
              </a:rPr>
              <a:t> carefully: </a:t>
            </a:r>
          </a:p>
          <a:p>
            <a:pPr lvl="1"/>
            <a:r>
              <a:rPr lang="en-US" sz="1200" kern="1200" dirty="0" smtClean="0">
                <a:solidFill>
                  <a:schemeClr val="tx1"/>
                </a:solidFill>
                <a:latin typeface="+mn-lt"/>
                <a:ea typeface="+mn-ea"/>
                <a:cs typeface="+mn-cs"/>
              </a:rPr>
              <a:t>Look for a personal name (e.g., </a:t>
            </a:r>
            <a:r>
              <a:rPr lang="en-US" sz="1200" i="1" kern="1200" dirty="0" err="1" smtClean="0">
                <a:solidFill>
                  <a:schemeClr val="tx1"/>
                </a:solidFill>
                <a:latin typeface="+mn-lt"/>
                <a:ea typeface="+mn-ea"/>
                <a:cs typeface="+mn-cs"/>
              </a:rPr>
              <a:t>jbarker</a:t>
            </a:r>
            <a:r>
              <a:rPr lang="en-US" sz="1200" kern="1200" dirty="0" smtClean="0">
                <a:solidFill>
                  <a:schemeClr val="tx1"/>
                </a:solidFill>
                <a:latin typeface="+mn-lt"/>
                <a:ea typeface="+mn-ea"/>
                <a:cs typeface="+mn-cs"/>
              </a:rPr>
              <a:t> or </a:t>
            </a:r>
            <a:r>
              <a:rPr lang="en-US" sz="1200" i="1" kern="1200" dirty="0" smtClean="0">
                <a:solidFill>
                  <a:schemeClr val="tx1"/>
                </a:solidFill>
                <a:latin typeface="+mn-lt"/>
                <a:ea typeface="+mn-ea"/>
                <a:cs typeface="+mn-cs"/>
              </a:rPr>
              <a:t>barker</a:t>
            </a:r>
            <a:r>
              <a:rPr lang="en-US" sz="1200" kern="1200" dirty="0" smtClean="0">
                <a:solidFill>
                  <a:schemeClr val="tx1"/>
                </a:solidFill>
                <a:latin typeface="+mn-lt"/>
                <a:ea typeface="+mn-ea"/>
                <a:cs typeface="+mn-cs"/>
              </a:rPr>
              <a:t>) following a tilde ( </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 a percent sign ( % ), or </a:t>
            </a:r>
            <a:r>
              <a:rPr lang="en-US" sz="1200" kern="1200" dirty="0" err="1" smtClean="0">
                <a:solidFill>
                  <a:schemeClr val="tx1"/>
                </a:solidFill>
                <a:latin typeface="+mn-lt"/>
                <a:ea typeface="+mn-ea"/>
                <a:cs typeface="+mn-cs"/>
              </a:rPr>
              <a:t>or</a:t>
            </a:r>
            <a:r>
              <a:rPr lang="en-US" sz="1200" kern="1200" dirty="0" smtClean="0">
                <a:solidFill>
                  <a:schemeClr val="tx1"/>
                </a:solidFill>
                <a:latin typeface="+mn-lt"/>
                <a:ea typeface="+mn-ea"/>
                <a:cs typeface="+mn-cs"/>
              </a:rPr>
              <a:t> the words "users," "members," or "people."</a:t>
            </a:r>
          </a:p>
          <a:p>
            <a:pPr lvl="1"/>
            <a:r>
              <a:rPr lang="en-US" sz="1200" kern="1200" dirty="0" smtClean="0">
                <a:solidFill>
                  <a:schemeClr val="tx1"/>
                </a:solidFill>
                <a:latin typeface="+mn-lt"/>
                <a:ea typeface="+mn-ea"/>
                <a:cs typeface="+mn-cs"/>
              </a:rPr>
              <a:t>Is the server a commercial </a:t>
            </a:r>
            <a:r>
              <a:rPr lang="en-US" sz="1200" kern="1200" dirty="0" smtClean="0">
                <a:solidFill>
                  <a:schemeClr val="tx1"/>
                </a:solidFill>
                <a:latin typeface="+mn-lt"/>
                <a:ea typeface="+mn-ea"/>
                <a:cs typeface="+mn-cs"/>
                <a:hlinkClick r:id="rId5"/>
              </a:rPr>
              <a:t>ISP</a:t>
            </a:r>
            <a:r>
              <a:rPr lang="en-US" sz="1200" kern="1200" dirty="0" smtClean="0">
                <a:solidFill>
                  <a:schemeClr val="tx1"/>
                </a:solidFill>
                <a:latin typeface="+mn-lt"/>
                <a:ea typeface="+mn-ea"/>
                <a:cs typeface="+mn-cs"/>
              </a:rPr>
              <a:t> or other provider of web page hosting (like aol.com or geocities.com)</a:t>
            </a:r>
          </a:p>
          <a:p>
            <a:r>
              <a:rPr lang="en-US" sz="1200" kern="1200" dirty="0" smtClean="0">
                <a:solidFill>
                  <a:schemeClr val="tx1"/>
                </a:solidFill>
                <a:latin typeface="+mn-lt"/>
                <a:ea typeface="+mn-ea"/>
                <a:cs typeface="+mn-cs"/>
              </a:rPr>
              <a:t>Personal pages are not necessarily "bad," but you need to investigate the author carefully.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For personal pages, there is no publisher or domain owner vouching for the information in the page. </a:t>
            </a:r>
          </a:p>
          <a:p>
            <a:r>
              <a:rPr lang="en-US" sz="1200" b="1" kern="1200" dirty="0" smtClean="0">
                <a:solidFill>
                  <a:schemeClr val="tx1"/>
                </a:solidFill>
                <a:latin typeface="+mn-lt"/>
                <a:ea typeface="+mn-ea"/>
                <a:cs typeface="+mn-cs"/>
              </a:rPr>
              <a:t>What type of </a:t>
            </a:r>
            <a:r>
              <a:rPr lang="en-US" sz="1200" b="1" kern="1200" dirty="0" smtClean="0">
                <a:solidFill>
                  <a:schemeClr val="tx1"/>
                </a:solidFill>
                <a:latin typeface="+mn-lt"/>
                <a:ea typeface="+mn-ea"/>
                <a:cs typeface="+mn-cs"/>
                <a:hlinkClick r:id="rId6"/>
              </a:rPr>
              <a:t>domain</a:t>
            </a:r>
            <a:r>
              <a:rPr lang="en-US" sz="1200" b="1" kern="1200" dirty="0" smtClean="0">
                <a:solidFill>
                  <a:schemeClr val="tx1"/>
                </a:solidFill>
                <a:latin typeface="+mn-lt"/>
                <a:ea typeface="+mn-ea"/>
                <a:cs typeface="+mn-cs"/>
              </a:rPr>
              <a:t> does it come from ?</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(educational, nonprofit, commercial, government, etc.) Is the domain extension appropriate for the content? </a:t>
            </a:r>
          </a:p>
          <a:p>
            <a:pPr lvl="1"/>
            <a:r>
              <a:rPr lang="en-US" sz="1200" kern="1200" dirty="0" smtClean="0">
                <a:solidFill>
                  <a:schemeClr val="tx1"/>
                </a:solidFill>
                <a:latin typeface="+mn-lt"/>
                <a:ea typeface="+mn-ea"/>
                <a:cs typeface="+mn-cs"/>
              </a:rPr>
              <a:t>Government sites: look for .</a:t>
            </a:r>
            <a:r>
              <a:rPr lang="en-US" sz="1200" kern="1200" dirty="0" err="1" smtClean="0">
                <a:solidFill>
                  <a:schemeClr val="tx1"/>
                </a:solidFill>
                <a:latin typeface="+mn-lt"/>
                <a:ea typeface="+mn-ea"/>
                <a:cs typeface="+mn-cs"/>
              </a:rPr>
              <a:t>gov</a:t>
            </a:r>
            <a:r>
              <a:rPr lang="en-US" sz="1200" kern="1200" dirty="0" smtClean="0">
                <a:solidFill>
                  <a:schemeClr val="tx1"/>
                </a:solidFill>
                <a:latin typeface="+mn-lt"/>
                <a:ea typeface="+mn-ea"/>
                <a:cs typeface="+mn-cs"/>
              </a:rPr>
              <a:t>, .mil</a:t>
            </a:r>
          </a:p>
          <a:p>
            <a:pPr lvl="1"/>
            <a:r>
              <a:rPr lang="en-US" sz="1200" kern="1200" dirty="0" smtClean="0">
                <a:solidFill>
                  <a:schemeClr val="tx1"/>
                </a:solidFill>
                <a:latin typeface="+mn-lt"/>
                <a:ea typeface="+mn-ea"/>
                <a:cs typeface="+mn-cs"/>
              </a:rPr>
              <a:t>Educational sites: look for .</a:t>
            </a:r>
            <a:r>
              <a:rPr lang="en-US" sz="1200" kern="1200" dirty="0" err="1" smtClean="0">
                <a:solidFill>
                  <a:schemeClr val="tx1"/>
                </a:solidFill>
                <a:latin typeface="+mn-lt"/>
                <a:ea typeface="+mn-ea"/>
                <a:cs typeface="+mn-cs"/>
              </a:rPr>
              <a:t>edu</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(Note that this can include personal student and faculty pages as well as official college and university pages)</a:t>
            </a:r>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Nonprofit organizations: look for .org </a:t>
            </a:r>
            <a:br>
              <a:rPr lang="en-US" sz="1200"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(Note that this is no longer restricted to nonprofits)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a:t>
            </a:r>
            <a:r>
              <a:rPr lang="en-US" sz="1200" kern="1200" dirty="0" smtClean="0">
                <a:solidFill>
                  <a:schemeClr val="tx1"/>
                </a:solidFill>
                <a:latin typeface="+mn-lt"/>
                <a:ea typeface="+mn-ea"/>
                <a:cs typeface="+mn-cs"/>
                <a:hlinkClick r:id="rId7"/>
              </a:rPr>
              <a:t>country codes</a:t>
            </a:r>
            <a:r>
              <a:rPr lang="en-US" sz="1200" kern="1200" dirty="0" smtClean="0">
                <a:solidFill>
                  <a:schemeClr val="tx1"/>
                </a:solidFill>
                <a:latin typeface="+mn-lt"/>
                <a:ea typeface="+mn-ea"/>
                <a:cs typeface="+mn-cs"/>
              </a:rPr>
              <a:t>, such as .us, .</a:t>
            </a:r>
            <a:r>
              <a:rPr lang="en-US" sz="1200" kern="1200" dirty="0" err="1" smtClean="0">
                <a:solidFill>
                  <a:schemeClr val="tx1"/>
                </a:solidFill>
                <a:latin typeface="+mn-lt"/>
                <a:ea typeface="+mn-ea"/>
                <a:cs typeface="+mn-cs"/>
              </a:rPr>
              <a:t>uk</a:t>
            </a:r>
            <a:r>
              <a:rPr lang="en-US" sz="1200" kern="1200" dirty="0" smtClean="0">
                <a:solidFill>
                  <a:schemeClr val="tx1"/>
                </a:solidFill>
                <a:latin typeface="+mn-lt"/>
                <a:ea typeface="+mn-ea"/>
                <a:cs typeface="+mn-cs"/>
              </a:rPr>
              <a:t>. and .de, are no longer tightly controlled and may be misused. Look at the country code, but also use the techniques in sections 2 and 4 below to see who published the web page.</a:t>
            </a:r>
          </a:p>
          <a:p>
            <a:r>
              <a:rPr lang="en-US" sz="1200" kern="1200" dirty="0" smtClean="0">
                <a:solidFill>
                  <a:schemeClr val="tx1"/>
                </a:solidFill>
                <a:latin typeface="+mn-lt"/>
                <a:ea typeface="+mn-ea"/>
                <a:cs typeface="+mn-cs"/>
              </a:rPr>
              <a:t>Look for appropriateness. What kind of information source do you think is most reliable for your topic? </a:t>
            </a:r>
          </a:p>
          <a:p>
            <a:r>
              <a:rPr lang="en-US" sz="1200" b="1" kern="1200" dirty="0" smtClean="0">
                <a:solidFill>
                  <a:schemeClr val="tx1"/>
                </a:solidFill>
                <a:latin typeface="+mn-lt"/>
                <a:ea typeface="+mn-ea"/>
                <a:cs typeface="+mn-cs"/>
              </a:rPr>
              <a:t>Is it published by an entity that makes sense?</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Who "published" the page? In general, the publisher is the agency or person operating the "</a:t>
            </a:r>
            <a:r>
              <a:rPr lang="en-US" sz="1200" kern="1200" dirty="0" smtClean="0">
                <a:solidFill>
                  <a:schemeClr val="tx1"/>
                </a:solidFill>
                <a:latin typeface="+mn-lt"/>
                <a:ea typeface="+mn-ea"/>
                <a:cs typeface="+mn-cs"/>
                <a:hlinkClick r:id="rId8"/>
              </a:rPr>
              <a:t>server</a:t>
            </a:r>
            <a:r>
              <a:rPr lang="en-US" sz="1200" kern="1200" dirty="0" smtClean="0">
                <a:solidFill>
                  <a:schemeClr val="tx1"/>
                </a:solidFill>
                <a:latin typeface="+mn-lt"/>
                <a:ea typeface="+mn-ea"/>
                <a:cs typeface="+mn-cs"/>
              </a:rPr>
              <a:t>" computer from which the document is issued. </a:t>
            </a:r>
          </a:p>
          <a:p>
            <a:pPr lvl="1"/>
            <a:r>
              <a:rPr lang="en-US" sz="1200" kern="1200" dirty="0" smtClean="0">
                <a:solidFill>
                  <a:schemeClr val="tx1"/>
                </a:solidFill>
                <a:latin typeface="+mn-lt"/>
                <a:ea typeface="+mn-ea"/>
                <a:cs typeface="+mn-cs"/>
              </a:rPr>
              <a:t>The server is usually named in first portion of the </a:t>
            </a:r>
            <a:r>
              <a:rPr lang="en-US" sz="1200" kern="1200" dirty="0" smtClean="0">
                <a:solidFill>
                  <a:schemeClr val="tx1"/>
                </a:solidFill>
                <a:latin typeface="+mn-lt"/>
                <a:ea typeface="+mn-ea"/>
                <a:cs typeface="+mn-cs"/>
                <a:hlinkClick r:id="rId4"/>
              </a:rPr>
              <a:t>URL</a:t>
            </a:r>
            <a:r>
              <a:rPr lang="en-US" sz="1200" kern="1200" dirty="0" smtClean="0">
                <a:solidFill>
                  <a:schemeClr val="tx1"/>
                </a:solidFill>
                <a:latin typeface="+mn-lt"/>
                <a:ea typeface="+mn-ea"/>
                <a:cs typeface="+mn-cs"/>
              </a:rPr>
              <a:t> (between </a:t>
            </a:r>
            <a:r>
              <a:rPr lang="en-US" sz="1200" i="1" kern="1200" dirty="0" smtClean="0">
                <a:solidFill>
                  <a:schemeClr val="tx1"/>
                </a:solidFill>
                <a:latin typeface="+mn-lt"/>
                <a:ea typeface="+mn-ea"/>
                <a:cs typeface="+mn-cs"/>
              </a:rPr>
              <a:t>http://</a:t>
            </a:r>
            <a:r>
              <a:rPr lang="en-US" sz="1200" kern="1200" dirty="0" smtClean="0">
                <a:solidFill>
                  <a:schemeClr val="tx1"/>
                </a:solidFill>
                <a:latin typeface="+mn-lt"/>
                <a:ea typeface="+mn-ea"/>
                <a:cs typeface="+mn-cs"/>
              </a:rPr>
              <a:t> and the first </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Have you heard of this entity before?</a:t>
            </a:r>
          </a:p>
          <a:p>
            <a:r>
              <a:rPr lang="en-US" sz="1200" kern="1200" dirty="0" smtClean="0">
                <a:solidFill>
                  <a:schemeClr val="tx1"/>
                </a:solidFill>
                <a:latin typeface="+mn-lt"/>
                <a:ea typeface="+mn-ea"/>
                <a:cs typeface="+mn-cs"/>
              </a:rPr>
              <a:t>Does it correspond to the name of the site?</a:t>
            </a:r>
          </a:p>
          <a:p>
            <a:r>
              <a:rPr lang="en-US" sz="1200" kern="1200" dirty="0" smtClean="0">
                <a:solidFill>
                  <a:schemeClr val="tx1"/>
                </a:solidFill>
                <a:latin typeface="+mn-lt"/>
                <a:ea typeface="+mn-ea"/>
                <a:cs typeface="+mn-cs"/>
              </a:rPr>
              <a:t>You can rely more on information that is published by the source:</a:t>
            </a:r>
          </a:p>
          <a:p>
            <a:r>
              <a:rPr lang="en-US" sz="1200" kern="1200" dirty="0" smtClean="0">
                <a:solidFill>
                  <a:schemeClr val="tx1"/>
                </a:solidFill>
                <a:latin typeface="+mn-lt"/>
                <a:ea typeface="+mn-ea"/>
                <a:cs typeface="+mn-cs"/>
              </a:rPr>
              <a:t>Look for New York Times news from </a:t>
            </a:r>
            <a:r>
              <a:rPr lang="en-US" sz="1200" b="1" kern="1200" dirty="0" smtClean="0">
                <a:solidFill>
                  <a:schemeClr val="tx1"/>
                </a:solidFill>
                <a:latin typeface="+mn-lt"/>
                <a:ea typeface="+mn-ea"/>
                <a:cs typeface="+mn-cs"/>
              </a:rPr>
              <a:t>www.nytimes.com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Look for health information from any of the agencies of the National Institute of Health on sites with </a:t>
            </a:r>
            <a:r>
              <a:rPr lang="en-US" sz="1200" b="1" kern="1200" dirty="0" err="1" smtClean="0">
                <a:solidFill>
                  <a:schemeClr val="tx1"/>
                </a:solidFill>
                <a:latin typeface="+mn-lt"/>
                <a:ea typeface="+mn-ea"/>
                <a:cs typeface="+mn-cs"/>
              </a:rPr>
              <a:t>nih</a:t>
            </a:r>
            <a:r>
              <a:rPr lang="en-US" sz="1200" kern="1200" dirty="0" smtClean="0">
                <a:solidFill>
                  <a:schemeClr val="tx1"/>
                </a:solidFill>
                <a:latin typeface="+mn-lt"/>
                <a:ea typeface="+mn-ea"/>
                <a:cs typeface="+mn-cs"/>
              </a:rPr>
              <a:t> somewhere in the domain name.</a:t>
            </a:r>
          </a:p>
          <a:p>
            <a:endParaRPr lang="en-US" dirty="0"/>
          </a:p>
        </p:txBody>
      </p:sp>
      <p:sp>
        <p:nvSpPr>
          <p:cNvPr id="4" name="Slide Number Placeholder 3"/>
          <p:cNvSpPr>
            <a:spLocks noGrp="1"/>
          </p:cNvSpPr>
          <p:nvPr>
            <p:ph type="sldNum" sz="quarter" idx="10"/>
          </p:nvPr>
        </p:nvSpPr>
        <p:spPr/>
        <p:txBody>
          <a:bodyPr/>
          <a:lstStyle/>
          <a:p>
            <a:fld id="{D3D72547-3FAE-409C-8A45-44CAE4891A4A}" type="slidenum">
              <a:rPr lang="en-US" smtClean="0"/>
              <a:t>6</a:t>
            </a:fld>
            <a:endParaRPr lang="en-US"/>
          </a:p>
        </p:txBody>
      </p:sp>
    </p:spTree>
    <p:extLst>
      <p:ext uri="{BB962C8B-B14F-4D97-AF65-F5344CB8AC3E}">
        <p14:creationId xmlns:p14="http://schemas.microsoft.com/office/powerpoint/2010/main" val="115457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Who wrote the page? </a:t>
            </a:r>
            <a:r>
              <a:rPr lang="en-US" sz="1200" kern="1200" dirty="0" smtClean="0">
                <a:solidFill>
                  <a:schemeClr val="tx1"/>
                </a:solidFill>
                <a:latin typeface="+mn-lt"/>
                <a:ea typeface="+mn-ea"/>
                <a:cs typeface="+mn-cs"/>
              </a:rPr>
              <a:t>Look for the name of the author, or the name of the organization, institution, agency, or whatever who is responsible for the page </a:t>
            </a:r>
            <a:endParaRPr lang="en-US" dirty="0" smtClean="0"/>
          </a:p>
          <a:p>
            <a:pPr lvl="1"/>
            <a:r>
              <a:rPr lang="en-US" sz="1200" kern="1200" dirty="0" smtClean="0">
                <a:solidFill>
                  <a:schemeClr val="tx1"/>
                </a:solidFill>
                <a:latin typeface="+mn-lt"/>
                <a:ea typeface="+mn-ea"/>
                <a:cs typeface="+mn-cs"/>
              </a:rPr>
              <a:t>An e-mail contact is not enough</a:t>
            </a:r>
            <a:endParaRPr lang="en-US" dirty="0" smtClean="0"/>
          </a:p>
          <a:p>
            <a:r>
              <a:rPr lang="en-US" sz="1200" kern="1200" dirty="0" smtClean="0">
                <a:solidFill>
                  <a:schemeClr val="tx1"/>
                </a:solidFill>
                <a:latin typeface="+mn-lt"/>
                <a:ea typeface="+mn-ea"/>
                <a:cs typeface="+mn-cs"/>
              </a:rPr>
              <a:t>If there is no personal author, look for an agency or organization that claims responsibility for the page. </a:t>
            </a:r>
            <a:endParaRPr lang="en-US" dirty="0" smtClean="0"/>
          </a:p>
          <a:p>
            <a:pPr lvl="1"/>
            <a:r>
              <a:rPr lang="en-US" sz="1200" kern="1200" dirty="0" smtClean="0">
                <a:solidFill>
                  <a:schemeClr val="tx1"/>
                </a:solidFill>
                <a:latin typeface="+mn-lt"/>
                <a:ea typeface="+mn-ea"/>
                <a:cs typeface="+mn-cs"/>
              </a:rPr>
              <a:t>If you cannot find this, locate the publisher by truncating back the URL (see technique above). Does this publisher claim responsibility for the content? Does it explain why the page exists in any way?</a:t>
            </a:r>
            <a:endParaRPr lang="en-US" dirty="0" smtClean="0"/>
          </a:p>
          <a:p>
            <a:r>
              <a:rPr lang="en-US" sz="1200" kern="1200" dirty="0" smtClean="0">
                <a:solidFill>
                  <a:schemeClr val="tx1"/>
                </a:solidFill>
                <a:latin typeface="+mn-lt"/>
                <a:ea typeface="+mn-ea"/>
                <a:cs typeface="+mn-cs"/>
              </a:rPr>
              <a:t>Web pages are created with a purpose in mind by some person or agency or entity.</a:t>
            </a:r>
            <a:r>
              <a:rPr lang="en-US" dirty="0" smtClean="0"/>
              <a:t> </a:t>
            </a:r>
            <a:r>
              <a:rPr lang="en-US" sz="1200" kern="1200" dirty="0" smtClean="0">
                <a:solidFill>
                  <a:schemeClr val="tx1"/>
                </a:solidFill>
                <a:latin typeface="+mn-lt"/>
                <a:ea typeface="+mn-ea"/>
                <a:cs typeface="+mn-cs"/>
              </a:rPr>
              <a:t>You are looking for someone who claims accountability and responsibility for the content. An e-mail address with no additional information about the author is not sufficient for assessing the author's credentials. If this is all you have, try emailing the author and asking politely for more information about him/her.</a:t>
            </a:r>
            <a:r>
              <a:rPr lang="en-US" dirty="0" smtClean="0"/>
              <a:t> </a:t>
            </a:r>
          </a:p>
          <a:p>
            <a:r>
              <a:rPr lang="en-US" sz="1200" b="1" kern="1200" dirty="0" smtClean="0">
                <a:solidFill>
                  <a:schemeClr val="tx1"/>
                </a:solidFill>
                <a:latin typeface="+mn-lt"/>
                <a:ea typeface="+mn-ea"/>
                <a:cs typeface="+mn-cs"/>
              </a:rPr>
              <a:t>Is the page dated? Is it current enough? </a:t>
            </a:r>
            <a:r>
              <a:rPr lang="en-US" sz="1200" kern="1200" dirty="0" smtClean="0">
                <a:solidFill>
                  <a:schemeClr val="tx1"/>
                </a:solidFill>
                <a:latin typeface="+mn-lt"/>
                <a:ea typeface="+mn-ea"/>
                <a:cs typeface="+mn-cs"/>
              </a:rPr>
              <a:t>Is it "stale" or "dusty" information on a time-sensitive or evolving topic? </a:t>
            </a:r>
            <a:endParaRPr lang="en-US" dirty="0" smtClean="0"/>
          </a:p>
          <a:p>
            <a:r>
              <a:rPr lang="en-US" sz="1200" b="1" kern="1200" dirty="0" smtClean="0">
                <a:solidFill>
                  <a:schemeClr val="tx1"/>
                </a:solidFill>
                <a:latin typeface="+mn-lt"/>
                <a:ea typeface="+mn-ea"/>
                <a:cs typeface="+mn-cs"/>
              </a:rPr>
              <a:t>CAUTION:</a:t>
            </a:r>
            <a:r>
              <a:rPr lang="en-US" sz="1200" kern="1200" dirty="0" smtClean="0">
                <a:solidFill>
                  <a:schemeClr val="tx1"/>
                </a:solidFill>
                <a:latin typeface="+mn-lt"/>
                <a:ea typeface="+mn-ea"/>
                <a:cs typeface="+mn-cs"/>
              </a:rPr>
              <a:t> Undated factual or statistical information is no better than anonymous information. Don't use it without confirmation.</a:t>
            </a:r>
            <a:endParaRPr lang="en-US" dirty="0" smtClean="0"/>
          </a:p>
          <a:p>
            <a:r>
              <a:rPr lang="en-US" sz="1200" kern="1200" dirty="0" smtClean="0">
                <a:solidFill>
                  <a:schemeClr val="tx1"/>
                </a:solidFill>
                <a:latin typeface="+mn-lt"/>
                <a:ea typeface="+mn-ea"/>
                <a:cs typeface="+mn-cs"/>
              </a:rPr>
              <a:t>How recent the date needs to be depends on your needs. For some topics you want current information. For others, you want information put on the web near the time it became known. In some cases, the importance of the date is to tell you whether the page author is still maintaining an interest in the page, or has abandoned it.</a:t>
            </a:r>
            <a:r>
              <a:rPr lang="en-US" dirty="0" smtClean="0"/>
              <a:t> </a:t>
            </a:r>
          </a:p>
          <a:p>
            <a:r>
              <a:rPr lang="en-US" sz="1200" b="1" kern="1200" dirty="0" smtClean="0">
                <a:solidFill>
                  <a:schemeClr val="tx1"/>
                </a:solidFill>
                <a:latin typeface="+mn-lt"/>
                <a:ea typeface="+mn-ea"/>
                <a:cs typeface="+mn-cs"/>
              </a:rPr>
              <a:t>What are the author's credentials on this subject? </a:t>
            </a:r>
            <a:r>
              <a:rPr lang="en-US" sz="1200" kern="1200" dirty="0" smtClean="0">
                <a:solidFill>
                  <a:schemeClr val="tx1"/>
                </a:solidFill>
                <a:latin typeface="+mn-lt"/>
                <a:ea typeface="+mn-ea"/>
                <a:cs typeface="+mn-cs"/>
              </a:rPr>
              <a:t>Does the purported background or education look like someone who is qualified to write on this topic? </a:t>
            </a:r>
            <a:endParaRPr lang="en-US" dirty="0" smtClean="0"/>
          </a:p>
          <a:p>
            <a:r>
              <a:rPr lang="en-US" sz="1200" kern="1200" dirty="0" smtClean="0">
                <a:solidFill>
                  <a:schemeClr val="tx1"/>
                </a:solidFill>
                <a:latin typeface="+mn-lt"/>
                <a:ea typeface="+mn-ea"/>
                <a:cs typeface="+mn-cs"/>
              </a:rPr>
              <a:t>Might the page be by a hobbyist, self-proclaimed expert, or enthusiast? </a:t>
            </a:r>
            <a:endParaRPr lang="en-US" dirty="0" smtClean="0"/>
          </a:p>
          <a:p>
            <a:pPr lvl="1"/>
            <a:r>
              <a:rPr lang="en-US" sz="1200" kern="1200" dirty="0" smtClean="0">
                <a:solidFill>
                  <a:schemeClr val="tx1"/>
                </a:solidFill>
                <a:latin typeface="+mn-lt"/>
                <a:ea typeface="+mn-ea"/>
                <a:cs typeface="+mn-cs"/>
              </a:rPr>
              <a:t>Is the page merely an opinion? Is there any reason you should believe its content more than any other page? </a:t>
            </a:r>
            <a:endParaRPr lang="en-US" dirty="0" smtClean="0"/>
          </a:p>
          <a:p>
            <a:pPr lvl="1"/>
            <a:r>
              <a:rPr lang="en-US" sz="1200" kern="1200" dirty="0" smtClean="0">
                <a:solidFill>
                  <a:schemeClr val="tx1"/>
                </a:solidFill>
                <a:latin typeface="+mn-lt"/>
                <a:ea typeface="+mn-ea"/>
                <a:cs typeface="+mn-cs"/>
              </a:rPr>
              <a:t>Is the page a rant, an extreme view, possibly distorted or exaggerated?</a:t>
            </a:r>
            <a:endParaRPr lang="en-US" dirty="0" smtClean="0"/>
          </a:p>
          <a:p>
            <a:r>
              <a:rPr lang="en-US" sz="1200" kern="1200" dirty="0" smtClean="0">
                <a:solidFill>
                  <a:schemeClr val="tx1"/>
                </a:solidFill>
                <a:latin typeface="+mn-lt"/>
                <a:ea typeface="+mn-ea"/>
                <a:cs typeface="+mn-cs"/>
              </a:rPr>
              <a:t>If you cannot find strong, relevant credentials, look very closely at documentation of sources (next section). </a:t>
            </a:r>
            <a:endParaRPr lang="en-US" dirty="0" smtClean="0"/>
          </a:p>
          <a:p>
            <a:r>
              <a:rPr lang="en-US" sz="1200" kern="1200" dirty="0" smtClean="0">
                <a:solidFill>
                  <a:schemeClr val="tx1"/>
                </a:solidFill>
                <a:latin typeface="+mn-lt"/>
                <a:ea typeface="+mn-ea"/>
                <a:cs typeface="+mn-cs"/>
              </a:rPr>
              <a:t>Anyone can put anything on the web for pennies in just a few minutes. Your task is to distinguish between the reliable and questionable. Many web pages are opinion pieces offered in a vast public forum. You should hold the author to the same degree of credentials, authority, and documentation that you would expect from something published in a reputable print resource (book, journal article, good newspaper).</a:t>
            </a:r>
            <a:r>
              <a:rPr lang="en-US" dirty="0" smtClean="0"/>
              <a:t> </a:t>
            </a:r>
            <a:endParaRPr lang="en-US" dirty="0"/>
          </a:p>
        </p:txBody>
      </p:sp>
      <p:sp>
        <p:nvSpPr>
          <p:cNvPr id="4" name="Slide Number Placeholder 3"/>
          <p:cNvSpPr>
            <a:spLocks noGrp="1"/>
          </p:cNvSpPr>
          <p:nvPr>
            <p:ph type="sldNum" sz="quarter" idx="10"/>
          </p:nvPr>
        </p:nvSpPr>
        <p:spPr/>
        <p:txBody>
          <a:bodyPr/>
          <a:lstStyle/>
          <a:p>
            <a:fld id="{D3D72547-3FAE-409C-8A45-44CAE4891A4A}" type="slidenum">
              <a:rPr lang="en-US" smtClean="0"/>
              <a:t>7</a:t>
            </a:fld>
            <a:endParaRPr lang="en-US"/>
          </a:p>
        </p:txBody>
      </p:sp>
    </p:spTree>
    <p:extLst>
      <p:ext uri="{BB962C8B-B14F-4D97-AF65-F5344CB8AC3E}">
        <p14:creationId xmlns:p14="http://schemas.microsoft.com/office/powerpoint/2010/main" val="346765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Are sources documented with footnotes or links? </a:t>
            </a:r>
            <a:r>
              <a:rPr lang="en-US" sz="1200" kern="1200" dirty="0" smtClean="0">
                <a:solidFill>
                  <a:schemeClr val="tx1"/>
                </a:solidFill>
                <a:latin typeface="+mn-lt"/>
                <a:ea typeface="+mn-ea"/>
                <a:cs typeface="+mn-cs"/>
              </a:rPr>
              <a:t>Where did the author get the information? </a:t>
            </a:r>
            <a:endParaRPr lang="en-US" dirty="0" smtClean="0"/>
          </a:p>
          <a:p>
            <a:pPr lvl="1"/>
            <a:r>
              <a:rPr lang="en-US" sz="1200" kern="1200" dirty="0" smtClean="0">
                <a:solidFill>
                  <a:schemeClr val="tx1"/>
                </a:solidFill>
                <a:latin typeface="+mn-lt"/>
                <a:ea typeface="+mn-ea"/>
                <a:cs typeface="+mn-cs"/>
              </a:rPr>
              <a:t>As in published scholarly/academic journals and books, you should expect documentation. </a:t>
            </a:r>
            <a:endParaRPr lang="en-US" dirty="0" smtClean="0"/>
          </a:p>
          <a:p>
            <a:r>
              <a:rPr lang="en-US" sz="1200" kern="1200" dirty="0" smtClean="0">
                <a:solidFill>
                  <a:schemeClr val="tx1"/>
                </a:solidFill>
                <a:latin typeface="+mn-lt"/>
                <a:ea typeface="+mn-ea"/>
                <a:cs typeface="+mn-cs"/>
              </a:rPr>
              <a:t>If there are links to other pages as sources, are they to reliable sources?</a:t>
            </a:r>
            <a:endParaRPr lang="en-US" dirty="0" smtClean="0"/>
          </a:p>
          <a:p>
            <a:r>
              <a:rPr lang="en-US" sz="1200" kern="1200" dirty="0" smtClean="0">
                <a:solidFill>
                  <a:schemeClr val="tx1"/>
                </a:solidFill>
                <a:latin typeface="+mn-lt"/>
                <a:ea typeface="+mn-ea"/>
                <a:cs typeface="+mn-cs"/>
              </a:rPr>
              <a:t>Do the links work?</a:t>
            </a:r>
            <a:endParaRPr lang="en-US" dirty="0" smtClean="0"/>
          </a:p>
          <a:p>
            <a:r>
              <a:rPr lang="en-US" sz="1200" kern="1200" dirty="0" smtClean="0">
                <a:solidFill>
                  <a:schemeClr val="tx1"/>
                </a:solidFill>
                <a:latin typeface="+mn-lt"/>
                <a:ea typeface="+mn-ea"/>
                <a:cs typeface="+mn-cs"/>
              </a:rPr>
              <a:t>In scholarly/research work, the credibility of most writings is proven through footnote documentation or other means of revealing the sources of information. Saying what you believe without documentation is not much better than just expressing an opinion or a point of view. What credibility does your research need? An exception can be journalism from highly reputable newspapers. But these are not scholarly. Check with your instructor before using this type of material. Links that don't work, or that lead to other weak or fringe pages, do not help strengthen the credibility of your research.</a:t>
            </a:r>
            <a:r>
              <a:rPr lang="en-US" dirty="0" smtClean="0"/>
              <a:t> </a:t>
            </a:r>
          </a:p>
          <a:p>
            <a:r>
              <a:rPr lang="en-US" sz="1200" b="1" kern="1200" dirty="0" smtClean="0">
                <a:solidFill>
                  <a:schemeClr val="tx1"/>
                </a:solidFill>
                <a:latin typeface="+mn-lt"/>
                <a:ea typeface="+mn-ea"/>
                <a:cs typeface="+mn-cs"/>
              </a:rPr>
              <a:t>If reproduced information (from another source), is it complete, not altered, not fake or forged? </a:t>
            </a:r>
            <a:r>
              <a:rPr lang="en-US" sz="1200" kern="1200" dirty="0" smtClean="0">
                <a:solidFill>
                  <a:schemeClr val="tx1"/>
                </a:solidFill>
                <a:latin typeface="+mn-lt"/>
                <a:ea typeface="+mn-ea"/>
                <a:cs typeface="+mn-cs"/>
              </a:rPr>
              <a:t>Is it retyped? If so, it could easily be altered. </a:t>
            </a:r>
            <a:endParaRPr lang="en-US" dirty="0" smtClean="0"/>
          </a:p>
          <a:p>
            <a:r>
              <a:rPr lang="en-US" sz="1200" kern="1200" dirty="0" smtClean="0">
                <a:solidFill>
                  <a:schemeClr val="tx1"/>
                </a:solidFill>
                <a:latin typeface="+mn-lt"/>
                <a:ea typeface="+mn-ea"/>
                <a:cs typeface="+mn-cs"/>
              </a:rPr>
              <a:t>Is it reproduced from another publication? </a:t>
            </a:r>
            <a:endParaRPr lang="en-US" dirty="0" smtClean="0"/>
          </a:p>
          <a:p>
            <a:pPr lvl="1"/>
            <a:r>
              <a:rPr lang="en-US" sz="1200" kern="1200" dirty="0" smtClean="0">
                <a:solidFill>
                  <a:schemeClr val="tx1"/>
                </a:solidFill>
                <a:latin typeface="+mn-lt"/>
                <a:ea typeface="+mn-ea"/>
                <a:cs typeface="+mn-cs"/>
              </a:rPr>
              <a:t>Are permissions to reproduce and copyright information provided? </a:t>
            </a:r>
            <a:endParaRPr lang="en-US" dirty="0" smtClean="0"/>
          </a:p>
          <a:p>
            <a:pPr lvl="1"/>
            <a:r>
              <a:rPr lang="en-US" sz="1200" kern="1200" dirty="0" smtClean="0">
                <a:solidFill>
                  <a:schemeClr val="tx1"/>
                </a:solidFill>
                <a:latin typeface="+mn-lt"/>
                <a:ea typeface="+mn-ea"/>
                <a:cs typeface="+mn-cs"/>
              </a:rPr>
              <a:t>Is there a reason there are not links to the original source if it is online (instead of reproducing it)?</a:t>
            </a:r>
            <a:endParaRPr lang="en-US" dirty="0" smtClean="0"/>
          </a:p>
          <a:p>
            <a:r>
              <a:rPr lang="en-US" sz="1200" kern="1200" dirty="0" smtClean="0">
                <a:solidFill>
                  <a:schemeClr val="tx1"/>
                </a:solidFill>
                <a:latin typeface="+mn-lt"/>
                <a:ea typeface="+mn-ea"/>
                <a:cs typeface="+mn-cs"/>
              </a:rPr>
              <a:t>You may have to find the original to be sure a copy of something is not altered and is complete. Look at the URL: is it from the original source? If you find a legitimate article from a reputable journal or other publication, it should be accompanied by the copyright statement and/or permission to reprint. If it is not, be suspicious. Try to find the source. If the URL of the document is not to the original source, it is likely that it is illegally reproduced, and the text could be altered, even with the copyright information present. </a:t>
            </a:r>
          </a:p>
          <a:p>
            <a:r>
              <a:rPr lang="en-US" sz="1200" b="1" kern="1200" dirty="0" smtClean="0">
                <a:solidFill>
                  <a:schemeClr val="tx1"/>
                </a:solidFill>
                <a:latin typeface="+mn-lt"/>
                <a:ea typeface="+mn-ea"/>
                <a:cs typeface="+mn-cs"/>
              </a:rPr>
              <a:t>Are there links to other resources on the topic? </a:t>
            </a:r>
            <a:r>
              <a:rPr lang="en-US" sz="1200" kern="1200" dirty="0" smtClean="0">
                <a:solidFill>
                  <a:schemeClr val="tx1"/>
                </a:solidFill>
                <a:latin typeface="+mn-lt"/>
                <a:ea typeface="+mn-ea"/>
                <a:cs typeface="+mn-cs"/>
              </a:rPr>
              <a:t>Are the links well chosen, well organized, and/or evaluated/annotated? </a:t>
            </a:r>
            <a:endParaRPr lang="en-US" dirty="0" smtClean="0"/>
          </a:p>
          <a:p>
            <a:r>
              <a:rPr lang="en-US" sz="1200" kern="1200" dirty="0" smtClean="0">
                <a:solidFill>
                  <a:schemeClr val="tx1"/>
                </a:solidFill>
                <a:latin typeface="+mn-lt"/>
                <a:ea typeface="+mn-ea"/>
                <a:cs typeface="+mn-cs"/>
              </a:rPr>
              <a:t>Do the links work? </a:t>
            </a:r>
            <a:endParaRPr lang="en-US" dirty="0" smtClean="0"/>
          </a:p>
          <a:p>
            <a:r>
              <a:rPr lang="en-US" sz="1200" kern="1200" dirty="0" smtClean="0">
                <a:solidFill>
                  <a:schemeClr val="tx1"/>
                </a:solidFill>
                <a:latin typeface="+mn-lt"/>
                <a:ea typeface="+mn-ea"/>
                <a:cs typeface="+mn-cs"/>
              </a:rPr>
              <a:t>Do the links represent other viewpoints? </a:t>
            </a:r>
            <a:endParaRPr lang="en-US" dirty="0" smtClean="0"/>
          </a:p>
          <a:p>
            <a:r>
              <a:rPr lang="en-US" sz="1200" kern="1200" dirty="0" smtClean="0">
                <a:solidFill>
                  <a:schemeClr val="tx1"/>
                </a:solidFill>
                <a:latin typeface="+mn-lt"/>
                <a:ea typeface="+mn-ea"/>
                <a:cs typeface="+mn-cs"/>
              </a:rPr>
              <a:t>Do the links (or absence of other viewpoints) indicate a bias? </a:t>
            </a:r>
            <a:endParaRPr lang="en-US" dirty="0" smtClean="0"/>
          </a:p>
          <a:p>
            <a:r>
              <a:rPr lang="en-US" sz="1200" kern="1200" dirty="0" smtClean="0">
                <a:solidFill>
                  <a:schemeClr val="tx1"/>
                </a:solidFill>
                <a:latin typeface="+mn-lt"/>
                <a:ea typeface="+mn-ea"/>
                <a:cs typeface="+mn-cs"/>
              </a:rPr>
              <a:t>Many well developed pages offer links to other pages on the same topic that they consider worthwhile.</a:t>
            </a:r>
            <a:r>
              <a:rPr lang="en-US" dirty="0" smtClean="0"/>
              <a:t> </a:t>
            </a:r>
            <a:r>
              <a:rPr lang="en-US" sz="1200" kern="1200" dirty="0" smtClean="0">
                <a:solidFill>
                  <a:schemeClr val="tx1"/>
                </a:solidFill>
                <a:latin typeface="+mn-lt"/>
                <a:ea typeface="+mn-ea"/>
                <a:cs typeface="+mn-cs"/>
              </a:rPr>
              <a:t>Pages that offer opposing viewpoints as well as their own are more likely to be balanced and unbiased than pages that offer only one view. Anything not said that would be said if all points of view were represented? Always look for bias in text and links, especially when you agree with what's being said. </a:t>
            </a:r>
            <a:endParaRPr lang="en-US" dirty="0"/>
          </a:p>
        </p:txBody>
      </p:sp>
      <p:sp>
        <p:nvSpPr>
          <p:cNvPr id="4" name="Slide Number Placeholder 3"/>
          <p:cNvSpPr>
            <a:spLocks noGrp="1"/>
          </p:cNvSpPr>
          <p:nvPr>
            <p:ph type="sldNum" sz="quarter" idx="10"/>
          </p:nvPr>
        </p:nvSpPr>
        <p:spPr/>
        <p:txBody>
          <a:bodyPr/>
          <a:lstStyle/>
          <a:p>
            <a:fld id="{D3D72547-3FAE-409C-8A45-44CAE4891A4A}" type="slidenum">
              <a:rPr lang="en-US" smtClean="0"/>
              <a:t>8</a:t>
            </a:fld>
            <a:endParaRPr lang="en-US"/>
          </a:p>
        </p:txBody>
      </p:sp>
    </p:spTree>
    <p:extLst>
      <p:ext uri="{BB962C8B-B14F-4D97-AF65-F5344CB8AC3E}">
        <p14:creationId xmlns:p14="http://schemas.microsoft.com/office/powerpoint/2010/main" val="144496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72547-3FAE-409C-8A45-44CAE4891A4A}" type="slidenum">
              <a:rPr lang="en-US" smtClean="0"/>
              <a:t>9</a:t>
            </a:fld>
            <a:endParaRPr lang="en-US"/>
          </a:p>
        </p:txBody>
      </p:sp>
    </p:spTree>
    <p:extLst>
      <p:ext uri="{BB962C8B-B14F-4D97-AF65-F5344CB8AC3E}">
        <p14:creationId xmlns:p14="http://schemas.microsoft.com/office/powerpoint/2010/main" val="46385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Why was the page put on the web? </a:t>
            </a:r>
            <a:r>
              <a:rPr lang="en-US" sz="1200" kern="1200" dirty="0" smtClean="0">
                <a:solidFill>
                  <a:schemeClr val="tx1"/>
                </a:solidFill>
                <a:latin typeface="+mn-lt"/>
                <a:ea typeface="+mn-ea"/>
                <a:cs typeface="+mn-cs"/>
              </a:rPr>
              <a:t>Inform, give facts, give data?</a:t>
            </a:r>
            <a:endParaRPr lang="en-US" dirty="0" smtClean="0"/>
          </a:p>
          <a:p>
            <a:r>
              <a:rPr lang="en-US" sz="1200" kern="1200" dirty="0" smtClean="0">
                <a:solidFill>
                  <a:schemeClr val="tx1"/>
                </a:solidFill>
                <a:latin typeface="+mn-lt"/>
                <a:ea typeface="+mn-ea"/>
                <a:cs typeface="+mn-cs"/>
              </a:rPr>
              <a:t>Explain, persuade?</a:t>
            </a:r>
            <a:endParaRPr lang="en-US" dirty="0" smtClean="0"/>
          </a:p>
          <a:p>
            <a:r>
              <a:rPr lang="en-US" sz="1200" kern="1200" dirty="0" smtClean="0">
                <a:solidFill>
                  <a:schemeClr val="tx1"/>
                </a:solidFill>
                <a:latin typeface="+mn-lt"/>
                <a:ea typeface="+mn-ea"/>
                <a:cs typeface="+mn-cs"/>
              </a:rPr>
              <a:t>Sell, entice?</a:t>
            </a:r>
            <a:endParaRPr lang="en-US" dirty="0" smtClean="0"/>
          </a:p>
          <a:p>
            <a:r>
              <a:rPr lang="en-US" sz="1200" kern="1200" dirty="0" smtClean="0">
                <a:solidFill>
                  <a:schemeClr val="tx1"/>
                </a:solidFill>
                <a:latin typeface="+mn-lt"/>
                <a:ea typeface="+mn-ea"/>
                <a:cs typeface="+mn-cs"/>
              </a:rPr>
              <a:t>Share?</a:t>
            </a:r>
            <a:endParaRPr lang="en-US" dirty="0" smtClean="0"/>
          </a:p>
          <a:p>
            <a:r>
              <a:rPr lang="en-US" sz="1200" kern="1200" dirty="0" smtClean="0">
                <a:solidFill>
                  <a:schemeClr val="tx1"/>
                </a:solidFill>
                <a:latin typeface="+mn-lt"/>
                <a:ea typeface="+mn-ea"/>
                <a:cs typeface="+mn-cs"/>
              </a:rPr>
              <a:t>Disclose?</a:t>
            </a:r>
            <a:endParaRPr lang="en-US" dirty="0" smtClean="0"/>
          </a:p>
          <a:p>
            <a:r>
              <a:rPr lang="en-US" sz="1200" kern="1200" dirty="0" smtClean="0">
                <a:solidFill>
                  <a:schemeClr val="tx1"/>
                </a:solidFill>
                <a:latin typeface="+mn-lt"/>
                <a:ea typeface="+mn-ea"/>
                <a:cs typeface="+mn-cs"/>
              </a:rPr>
              <a:t>These are some of the reasons to think of. The web is a public place, open to all. You need to be aware of the entire range of human possibilities of intentions behind web pages.</a:t>
            </a:r>
            <a:r>
              <a:rPr lang="en-US" dirty="0" smtClean="0"/>
              <a:t> </a:t>
            </a:r>
            <a:r>
              <a:rPr lang="en-US" sz="1200" b="1" kern="1200" dirty="0" smtClean="0">
                <a:solidFill>
                  <a:schemeClr val="tx1"/>
                </a:solidFill>
                <a:latin typeface="+mn-lt"/>
                <a:ea typeface="+mn-ea"/>
                <a:cs typeface="+mn-cs"/>
              </a:rPr>
              <a:t>Might it be ironic? Satire or parody?</a:t>
            </a:r>
            <a:r>
              <a:rPr lang="en-US" sz="1200" kern="1200" dirty="0" smtClean="0">
                <a:solidFill>
                  <a:schemeClr val="tx1"/>
                </a:solidFill>
                <a:latin typeface="+mn-lt"/>
                <a:ea typeface="+mn-ea"/>
                <a:cs typeface="+mn-cs"/>
              </a:rPr>
              <a:t> Think about the "tone" of the page. </a:t>
            </a:r>
          </a:p>
          <a:p>
            <a:r>
              <a:rPr lang="en-US" sz="1200" kern="1200" dirty="0" smtClean="0">
                <a:solidFill>
                  <a:schemeClr val="tx1"/>
                </a:solidFill>
                <a:latin typeface="+mn-lt"/>
                <a:ea typeface="+mn-ea"/>
                <a:cs typeface="+mn-cs"/>
              </a:rPr>
              <a:t>Humorous? Parody? Exaggerated? Overblown arguments? </a:t>
            </a:r>
          </a:p>
          <a:p>
            <a:r>
              <a:rPr lang="en-US" sz="1200" kern="1200" dirty="0" smtClean="0">
                <a:solidFill>
                  <a:schemeClr val="tx1"/>
                </a:solidFill>
                <a:latin typeface="+mn-lt"/>
                <a:ea typeface="+mn-ea"/>
                <a:cs typeface="+mn-cs"/>
              </a:rPr>
              <a:t>Outrageous photographs or juxtaposition of unlikely images? </a:t>
            </a:r>
          </a:p>
          <a:p>
            <a:r>
              <a:rPr lang="en-US" sz="1200" kern="1200" dirty="0" smtClean="0">
                <a:solidFill>
                  <a:schemeClr val="tx1"/>
                </a:solidFill>
                <a:latin typeface="+mn-lt"/>
                <a:ea typeface="+mn-ea"/>
                <a:cs typeface="+mn-cs"/>
              </a:rPr>
              <a:t>Arguing a viewpoint with examples that suggest that what is argued is ultimately not possible. </a:t>
            </a:r>
          </a:p>
          <a:p>
            <a:r>
              <a:rPr lang="en-US" sz="1200" kern="1200" dirty="0" smtClean="0">
                <a:solidFill>
                  <a:schemeClr val="tx1"/>
                </a:solidFill>
                <a:latin typeface="+mn-lt"/>
                <a:ea typeface="+mn-ea"/>
                <a:cs typeface="+mn-cs"/>
              </a:rPr>
              <a:t>It is easy to be fooled, and this can make you look foolish in turn.</a:t>
            </a:r>
            <a:r>
              <a:rPr lang="en-US" dirty="0" smtClean="0"/>
              <a:t> </a:t>
            </a:r>
            <a:r>
              <a:rPr lang="en-US" sz="1200" b="1" kern="1200" dirty="0" smtClean="0">
                <a:solidFill>
                  <a:schemeClr val="tx1"/>
                </a:solidFill>
                <a:latin typeface="+mn-lt"/>
                <a:ea typeface="+mn-ea"/>
                <a:cs typeface="+mn-cs"/>
              </a:rPr>
              <a:t>Is this as credible and useful as the resources (books, journal articles, etc.) available in print or online through the library?</a:t>
            </a:r>
            <a:r>
              <a:rPr lang="en-US" sz="1200" kern="1200" dirty="0" smtClean="0">
                <a:solidFill>
                  <a:schemeClr val="tx1"/>
                </a:solidFill>
                <a:latin typeface="+mn-lt"/>
                <a:ea typeface="+mn-ea"/>
                <a:cs typeface="+mn-cs"/>
              </a:rPr>
              <a:t> Are you being completely fair? Too harsh? Totally objective? Requiring the same degree of "proof" you would from a print publication?</a:t>
            </a:r>
            <a:endParaRPr lang="en-US" dirty="0" smtClean="0"/>
          </a:p>
          <a:p>
            <a:r>
              <a:rPr lang="en-US" sz="1200" kern="1200" dirty="0" smtClean="0">
                <a:solidFill>
                  <a:schemeClr val="tx1"/>
                </a:solidFill>
                <a:latin typeface="+mn-lt"/>
                <a:ea typeface="+mn-ea"/>
                <a:cs typeface="+mn-cs"/>
              </a:rPr>
              <a:t>Is the site good for some things and not for others?</a:t>
            </a:r>
            <a:endParaRPr lang="en-US" dirty="0" smtClean="0"/>
          </a:p>
          <a:p>
            <a:r>
              <a:rPr lang="en-US" sz="1200" kern="1200" dirty="0" smtClean="0">
                <a:solidFill>
                  <a:schemeClr val="tx1"/>
                </a:solidFill>
                <a:latin typeface="+mn-lt"/>
                <a:ea typeface="+mn-ea"/>
                <a:cs typeface="+mn-cs"/>
              </a:rPr>
              <a:t>Are your hopes biasing your interpretation?</a:t>
            </a:r>
            <a:endParaRPr lang="en-US" dirty="0" smtClean="0"/>
          </a:p>
          <a:p>
            <a:r>
              <a:rPr lang="en-US" sz="1200" kern="1200" dirty="0" smtClean="0">
                <a:solidFill>
                  <a:schemeClr val="tx1"/>
                </a:solidFill>
                <a:latin typeface="+mn-lt"/>
                <a:ea typeface="+mn-ea"/>
                <a:cs typeface="+mn-cs"/>
              </a:rPr>
              <a:t>What is your requirement (or your instructor's requirement) for the quality of reliability of your information? In general, published information is considered more reliable than what is on the web. But many, many reputable agencies and publishers make great stuff available by "publishing" it on the web. This applies to most governments, most institutions and societies, many publishing houses and news sources. But take the time to check it out.</a:t>
            </a:r>
            <a:r>
              <a:rPr lang="en-US" dirty="0" smtClean="0"/>
              <a:t> </a:t>
            </a:r>
            <a:endParaRPr lang="en-US" dirty="0"/>
          </a:p>
        </p:txBody>
      </p:sp>
      <p:sp>
        <p:nvSpPr>
          <p:cNvPr id="4" name="Slide Number Placeholder 3"/>
          <p:cNvSpPr>
            <a:spLocks noGrp="1"/>
          </p:cNvSpPr>
          <p:nvPr>
            <p:ph type="sldNum" sz="quarter" idx="10"/>
          </p:nvPr>
        </p:nvSpPr>
        <p:spPr/>
        <p:txBody>
          <a:bodyPr/>
          <a:lstStyle/>
          <a:p>
            <a:fld id="{D3D72547-3FAE-409C-8A45-44CAE4891A4A}" type="slidenum">
              <a:rPr lang="en-US" smtClean="0"/>
              <a:t>10</a:t>
            </a:fld>
            <a:endParaRPr lang="en-US"/>
          </a:p>
        </p:txBody>
      </p:sp>
    </p:spTree>
    <p:extLst>
      <p:ext uri="{BB962C8B-B14F-4D97-AF65-F5344CB8AC3E}">
        <p14:creationId xmlns:p14="http://schemas.microsoft.com/office/powerpoint/2010/main" val="201837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1. Did I provide adequate commentary on the cited material? </a:t>
            </a:r>
            <a:endParaRPr lang="en-US" dirty="0" smtClean="0">
              <a:effectLst/>
            </a:endParaRPr>
          </a:p>
          <a:p>
            <a:r>
              <a:rPr lang="en-US" dirty="0" smtClean="0">
                <a:effectLst/>
              </a:rPr>
              <a:t>Remember that the cited material should illustrate rather than substitute for your point. Make sure your paper is more than a collection of ideas from your sources; it should provide an original interpretation of that material. For help with creating this commentary while also avoiding personal opinion, see our </a:t>
            </a:r>
            <a:r>
              <a:rPr lang="en-US" dirty="0" smtClean="0">
                <a:effectLst/>
                <a:hlinkClick r:id="rId3"/>
              </a:rPr>
              <a:t>Commentary vs. Opinion</a:t>
            </a:r>
            <a:r>
              <a:rPr lang="en-US" dirty="0" smtClean="0">
                <a:effectLst/>
              </a:rPr>
              <a:t> resource.</a:t>
            </a:r>
          </a:p>
          <a:p>
            <a:r>
              <a:rPr lang="en-US" dirty="0" smtClean="0">
                <a:effectLst/>
              </a:rPr>
              <a:t> </a:t>
            </a:r>
            <a:r>
              <a:rPr lang="en-US" b="1" dirty="0" smtClean="0">
                <a:effectLst/>
              </a:rPr>
              <a:t>2. Did I begin and end my paragraphs in my own voice? </a:t>
            </a:r>
            <a:endParaRPr lang="en-US" dirty="0" smtClean="0">
              <a:effectLst/>
            </a:endParaRPr>
          </a:p>
          <a:p>
            <a:r>
              <a:rPr lang="en-US" dirty="0" smtClean="0">
                <a:effectLst/>
              </a:rPr>
              <a:t>The opening sentence of each paragraph should be your </a:t>
            </a:r>
            <a:r>
              <a:rPr lang="en-US" dirty="0" smtClean="0">
                <a:effectLst/>
                <a:hlinkClick r:id="rId4"/>
              </a:rPr>
              <a:t>topic sentence</a:t>
            </a:r>
            <a:r>
              <a:rPr lang="en-US" dirty="0" smtClean="0">
                <a:effectLst/>
              </a:rPr>
              <a:t>, and the </a:t>
            </a:r>
            <a:r>
              <a:rPr lang="en-US" dirty="0" smtClean="0">
                <a:effectLst/>
                <a:hlinkClick r:id="rId5"/>
              </a:rPr>
              <a:t>final sentence</a:t>
            </a:r>
            <a:r>
              <a:rPr lang="en-US" dirty="0" smtClean="0">
                <a:effectLst/>
              </a:rPr>
              <a:t> in the paragraph should conclude your point and lead into the next. Without these aspects, you leave your reader without a sense of the paragraph's main purpose. Additionally, the reader may not understand your reasons for including that material.</a:t>
            </a:r>
            <a:br>
              <a:rPr lang="en-US" dirty="0" smtClean="0">
                <a:effectLst/>
              </a:rPr>
            </a:br>
            <a:r>
              <a:rPr lang="en-US" b="1" dirty="0" smtClean="0">
                <a:effectLst/>
              </a:rPr>
              <a:t>3. Have I used the cited material to support my specific thesis? </a:t>
            </a:r>
            <a:endParaRPr lang="en-US" dirty="0" smtClean="0">
              <a:effectLst/>
            </a:endParaRPr>
          </a:p>
          <a:p>
            <a:r>
              <a:rPr lang="en-US" dirty="0" smtClean="0">
                <a:effectLst/>
              </a:rPr>
              <a:t>All material that you cite should contribute to your </a:t>
            </a:r>
            <a:r>
              <a:rPr lang="en-US" dirty="0" smtClean="0">
                <a:effectLst/>
                <a:hlinkClick r:id="rId6"/>
              </a:rPr>
              <a:t>main argument</a:t>
            </a:r>
            <a:r>
              <a:rPr lang="en-US" dirty="0" smtClean="0">
                <a:effectLst/>
              </a:rPr>
              <a:t> (also called a thesis or purpose statement). When reading the literature, keep that argument in mind, noting ideas or research that speaks specifically to the issues in your particular study. See our synthesis demonstration for help learning how to use the literature in this way.</a:t>
            </a:r>
            <a:br>
              <a:rPr lang="en-US" dirty="0" smtClean="0">
                <a:effectLst/>
              </a:rPr>
            </a:br>
            <a:r>
              <a:rPr lang="en-US" b="1" dirty="0" smtClean="0">
                <a:effectLst/>
              </a:rPr>
              <a:t>4. Have I relied too heavily on one source? </a:t>
            </a:r>
            <a:endParaRPr lang="en-US" dirty="0" smtClean="0">
              <a:effectLst/>
            </a:endParaRPr>
          </a:p>
          <a:p>
            <a:r>
              <a:rPr lang="en-US" dirty="0" smtClean="0">
                <a:effectLst/>
              </a:rPr>
              <a:t>Most research papers should include a variety of sources from the last 3-5 years. You may find one particularly useful study, but try to balance your references to that study with research from other authors. Otherwise, your paper becomes a book report on that one source and lacks richness of theoretical perspective.</a:t>
            </a:r>
            <a:br>
              <a:rPr lang="en-US" dirty="0" smtClean="0">
                <a:effectLst/>
              </a:rPr>
            </a:br>
            <a:r>
              <a:rPr lang="en-US" b="1" dirty="0" smtClean="0">
                <a:effectLst/>
              </a:rPr>
              <a:t>5. Have I included too many direct quotations? </a:t>
            </a:r>
            <a:endParaRPr lang="en-US" dirty="0" smtClean="0">
              <a:effectLst/>
            </a:endParaRPr>
          </a:p>
          <a:p>
            <a:r>
              <a:rPr lang="en-US" dirty="0" smtClean="0">
                <a:effectLst/>
              </a:rPr>
              <a:t>Direct quotations are best avoided whenever possible. While direct quotations can be useful for illustrating a rhetorical choice of your author, in most other cases paraphrasing the material is more appropriate. Using your own words by paraphrasing will better demonstrate your understanding and will allow you to emphasize the ways in which the ideas contribute to your paper's main argument. - See more at: http://writingcenter.waldenu.edu/33.htm#sthash.ZmhvdwMl.dpuf</a:t>
            </a:r>
          </a:p>
          <a:p>
            <a:endParaRPr lang="en-US" dirty="0"/>
          </a:p>
        </p:txBody>
      </p:sp>
      <p:sp>
        <p:nvSpPr>
          <p:cNvPr id="4" name="Slide Number Placeholder 3"/>
          <p:cNvSpPr>
            <a:spLocks noGrp="1"/>
          </p:cNvSpPr>
          <p:nvPr>
            <p:ph type="sldNum" sz="quarter" idx="10"/>
          </p:nvPr>
        </p:nvSpPr>
        <p:spPr/>
        <p:txBody>
          <a:bodyPr/>
          <a:lstStyle/>
          <a:p>
            <a:fld id="{D3D72547-3FAE-409C-8A45-44CAE4891A4A}" type="slidenum">
              <a:rPr lang="en-US" smtClean="0"/>
              <a:t>42</a:t>
            </a:fld>
            <a:endParaRPr lang="en-US"/>
          </a:p>
        </p:txBody>
      </p:sp>
    </p:spTree>
    <p:extLst>
      <p:ext uri="{BB962C8B-B14F-4D97-AF65-F5344CB8AC3E}">
        <p14:creationId xmlns:p14="http://schemas.microsoft.com/office/powerpoint/2010/main" val="160788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893662-2B73-4BA3-B72B-00D4DEA4A2F0}"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5454-D9B0-4EE4-A470-DF2A484E64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93662-2B73-4BA3-B72B-00D4DEA4A2F0}"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5454-D9B0-4EE4-A470-DF2A484E64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7893662-2B73-4BA3-B72B-00D4DEA4A2F0}"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5454-D9B0-4EE4-A470-DF2A484E648F}"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93662-2B73-4BA3-B72B-00D4DEA4A2F0}"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5454-D9B0-4EE4-A470-DF2A484E648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93662-2B73-4BA3-B72B-00D4DEA4A2F0}"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5454-D9B0-4EE4-A470-DF2A484E64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7893662-2B73-4BA3-B72B-00D4DEA4A2F0}"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5454-D9B0-4EE4-A470-DF2A484E648F}"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893662-2B73-4BA3-B72B-00D4DEA4A2F0}" type="datetimeFigureOut">
              <a:rPr lang="en-US" smtClean="0"/>
              <a:t>3/8/16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35454-D9B0-4EE4-A470-DF2A484E64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93662-2B73-4BA3-B72B-00D4DEA4A2F0}" type="datetimeFigureOut">
              <a:rPr lang="en-US" smtClean="0"/>
              <a:t>3/8/16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35454-D9B0-4EE4-A470-DF2A484E64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7893662-2B73-4BA3-B72B-00D4DEA4A2F0}" type="datetimeFigureOut">
              <a:rPr lang="en-US" smtClean="0"/>
              <a:t>3/8/16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35454-D9B0-4EE4-A470-DF2A484E64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7893662-2B73-4BA3-B72B-00D4DEA4A2F0}"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5454-D9B0-4EE4-A470-DF2A484E648F}"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93662-2B73-4BA3-B72B-00D4DEA4A2F0}"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5454-D9B0-4EE4-A470-DF2A484E648F}"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7893662-2B73-4BA3-B72B-00D4DEA4A2F0}" type="datetimeFigureOut">
              <a:rPr lang="en-US" smtClean="0"/>
              <a:t>3/8/16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1735454-D9B0-4EE4-A470-DF2A484E648F}"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hyperlink" Target="http://www.citationmachine.net/" TargetMode="External"/><Relationship Id="rId4" Type="http://schemas.openxmlformats.org/officeDocument/2006/relationships/hyperlink" Target="http://www.bibme.org/" TargetMode="External"/><Relationship Id="rId5" Type="http://schemas.openxmlformats.org/officeDocument/2006/relationships/hyperlink" Target="http://www.calvin.edu/library/knightcite/" TargetMode="External"/><Relationship Id="rId1" Type="http://schemas.openxmlformats.org/officeDocument/2006/relationships/slideLayout" Target="../slideLayouts/slideLayout2.xml"/><Relationship Id="rId2" Type="http://schemas.openxmlformats.org/officeDocument/2006/relationships/hyperlink" Target="http://www.easybib.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nn.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44.xml.rels><?xml version="1.0" encoding="UTF-8" standalone="yes"?>
<Relationships xmlns="http://schemas.openxmlformats.org/package/2006/relationships"><Relationship Id="rId3" Type="http://schemas.openxmlformats.org/officeDocument/2006/relationships/hyperlink" Target="https://owl.english.purdue.edu/" TargetMode="External"/><Relationship Id="rId4" Type="http://schemas.openxmlformats.org/officeDocument/2006/relationships/hyperlink" Target="http://www.lib.berkeley.edu/TeachingLib/Guides/Internet/Evaluate.html" TargetMode="External"/><Relationship Id="rId5" Type="http://schemas.openxmlformats.org/officeDocument/2006/relationships/hyperlink" Target="http://writingcenter.waldenu.edu/33.htm" TargetMode="External"/><Relationship Id="rId6" Type="http://schemas.openxmlformats.org/officeDocument/2006/relationships/hyperlink" Target="https://www.libraries.psu.edu/psul/lls/students/plagiarism_quiz.html" TargetMode="External"/><Relationship Id="rId7" Type="http://schemas.openxmlformats.org/officeDocument/2006/relationships/hyperlink" Target="https://owl.english.purdue.edu/owl/resource/747/02/" TargetMode="External"/><Relationship Id="rId1" Type="http://schemas.openxmlformats.org/officeDocument/2006/relationships/slideLayout" Target="../slideLayouts/slideLayout2.xml"/><Relationship Id="rId2" Type="http://schemas.openxmlformats.org/officeDocument/2006/relationships/hyperlink" Target="http://www.nova.edu/library/help/tutorials/basic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ib.berkeley.edu/TeachingLib/Guides/Internet/Glossary.html%23PersonalPage" TargetMode="External"/><Relationship Id="rId4" Type="http://schemas.openxmlformats.org/officeDocument/2006/relationships/hyperlink" Target="http://www.lib.berkeley.edu/TeachingLib/Guides/Internet/Glossary.html%23URL" TargetMode="External"/><Relationship Id="rId5" Type="http://schemas.openxmlformats.org/officeDocument/2006/relationships/hyperlink" Target="http://www.lib.berkeley.edu/TeachingLib/Guides/Internet/Glossary.html%23Domain"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780108"/>
          </a:xfrm>
        </p:spPr>
        <p:txBody>
          <a:bodyPr/>
          <a:lstStyle/>
          <a:p>
            <a:r>
              <a:rPr lang="en-US" dirty="0" smtClean="0"/>
              <a:t>Researching, MLA Formatting, and Citations</a:t>
            </a:r>
            <a:endParaRPr lang="en-US" dirty="0"/>
          </a:p>
        </p:txBody>
      </p:sp>
      <p:pic>
        <p:nvPicPr>
          <p:cNvPr id="1026" name="Picture 2" descr="5f8931b0decb013171a6005056a954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08" y="3428913"/>
            <a:ext cx="8665191" cy="287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456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4419600"/>
          </a:xfrm>
        </p:spPr>
        <p:txBody>
          <a:bodyPr>
            <a:normAutofit fontScale="92500" lnSpcReduction="20000"/>
          </a:bodyPr>
          <a:lstStyle/>
          <a:p>
            <a:r>
              <a:rPr lang="en-US" dirty="0"/>
              <a:t>1. Step back and think about all you have learned about the page. Listen to your gut reaction. Think about why the page was created, the intentions of its author(s). If you have doubts, ask your instructor or </a:t>
            </a:r>
            <a:r>
              <a:rPr lang="en-US" dirty="0" smtClean="0"/>
              <a:t>go</a:t>
            </a:r>
            <a:r>
              <a:rPr lang="en-US" dirty="0" smtClean="0"/>
              <a:t> to </a:t>
            </a:r>
            <a:r>
              <a:rPr lang="en-US" dirty="0"/>
              <a:t>the library reference desks and ask for advice. </a:t>
            </a:r>
            <a:endParaRPr lang="en-US" dirty="0" smtClean="0"/>
          </a:p>
          <a:p>
            <a:r>
              <a:rPr lang="en-US" dirty="0" smtClean="0"/>
              <a:t>2</a:t>
            </a:r>
            <a:r>
              <a:rPr lang="en-US" dirty="0"/>
              <a:t>. Be sensitive to the possibility that you are the victim of irony, spoof, fraud, or other falsehood. </a:t>
            </a:r>
            <a:endParaRPr lang="en-US" dirty="0" smtClean="0"/>
          </a:p>
          <a:p>
            <a:r>
              <a:rPr lang="en-US" dirty="0" smtClean="0"/>
              <a:t>3</a:t>
            </a:r>
            <a:r>
              <a:rPr lang="en-US" dirty="0"/>
              <a:t>. Ask yourself if the web is truly the best place to find resources for the research you are doing. </a:t>
            </a:r>
            <a:endParaRPr lang="en-US" dirty="0" smtClean="0"/>
          </a:p>
          <a:p>
            <a:r>
              <a:rPr lang="en-US" dirty="0" smtClean="0"/>
              <a:t>Questions to Ask:</a:t>
            </a:r>
          </a:p>
          <a:p>
            <a:pPr lvl="1"/>
            <a:r>
              <a:rPr lang="en-US" b="1" dirty="0"/>
              <a:t>Why was the page put on the web? </a:t>
            </a:r>
            <a:endParaRPr lang="en-US" b="1" dirty="0" smtClean="0"/>
          </a:p>
          <a:p>
            <a:pPr lvl="1"/>
            <a:r>
              <a:rPr lang="en-US" b="1" dirty="0"/>
              <a:t>Might it be ironic? Satire or parody</a:t>
            </a:r>
            <a:r>
              <a:rPr lang="en-US" b="1" dirty="0" smtClean="0"/>
              <a:t>?</a:t>
            </a:r>
          </a:p>
          <a:p>
            <a:pPr lvl="1"/>
            <a:r>
              <a:rPr lang="en-US" b="1" dirty="0"/>
              <a:t>Is this as credible and useful as the resources (books, journal articles, etc.) available in print or online through the library?</a:t>
            </a:r>
            <a:endParaRPr lang="en-US" dirty="0"/>
          </a:p>
        </p:txBody>
      </p:sp>
      <p:sp>
        <p:nvSpPr>
          <p:cNvPr id="3" name="Title 2"/>
          <p:cNvSpPr>
            <a:spLocks noGrp="1"/>
          </p:cNvSpPr>
          <p:nvPr>
            <p:ph type="title"/>
          </p:nvPr>
        </p:nvSpPr>
        <p:spPr/>
        <p:txBody>
          <a:bodyPr/>
          <a:lstStyle/>
          <a:p>
            <a:r>
              <a:rPr lang="en-US" b="1" dirty="0"/>
              <a:t>5. Does it all add up?</a:t>
            </a:r>
            <a:endParaRPr lang="en-US" dirty="0"/>
          </a:p>
        </p:txBody>
      </p:sp>
    </p:spTree>
    <p:extLst>
      <p:ext uri="{BB962C8B-B14F-4D97-AF65-F5344CB8AC3E}">
        <p14:creationId xmlns:p14="http://schemas.microsoft.com/office/powerpoint/2010/main" val="22071574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09800"/>
            <a:ext cx="7408333" cy="2133600"/>
          </a:xfrm>
        </p:spPr>
        <p:txBody>
          <a:bodyPr/>
          <a:lstStyle/>
          <a:p>
            <a:r>
              <a:rPr lang="en-US" dirty="0" smtClean="0"/>
              <a:t>The general consensus…. No!</a:t>
            </a:r>
          </a:p>
          <a:p>
            <a:r>
              <a:rPr lang="en-US" b="1" dirty="0" smtClean="0"/>
              <a:t>But…Wikipedia can still be useful to help your research!</a:t>
            </a:r>
          </a:p>
          <a:p>
            <a:r>
              <a:rPr lang="en-US" dirty="0" smtClean="0"/>
              <a:t>Use the footnotes/sources to do your own research and determine creditability.</a:t>
            </a:r>
          </a:p>
          <a:p>
            <a:pPr marL="0" indent="0">
              <a:buNone/>
            </a:pPr>
            <a:endParaRPr lang="en-US" dirty="0" smtClean="0"/>
          </a:p>
          <a:p>
            <a:endParaRPr lang="en-US" dirty="0" smtClean="0"/>
          </a:p>
          <a:p>
            <a:endParaRPr lang="en-US" b="1" dirty="0"/>
          </a:p>
        </p:txBody>
      </p:sp>
      <p:sp>
        <p:nvSpPr>
          <p:cNvPr id="3" name="Title 2"/>
          <p:cNvSpPr>
            <a:spLocks noGrp="1"/>
          </p:cNvSpPr>
          <p:nvPr>
            <p:ph type="title"/>
          </p:nvPr>
        </p:nvSpPr>
        <p:spPr/>
        <p:txBody>
          <a:bodyPr/>
          <a:lstStyle/>
          <a:p>
            <a:r>
              <a:rPr lang="en-US" dirty="0" smtClean="0"/>
              <a:t>Wikipedia…To Use or Not to Use?</a:t>
            </a:r>
            <a:endParaRPr lang="en-US" dirty="0"/>
          </a:p>
        </p:txBody>
      </p:sp>
      <p:pic>
        <p:nvPicPr>
          <p:cNvPr id="4098" name="Picture 2" descr="Calvin and Hob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451096"/>
            <a:ext cx="6705600" cy="216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674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086600" cy="350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057400" y="2819400"/>
            <a:ext cx="1295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4152900"/>
            <a:ext cx="1447800" cy="381000"/>
          </a:xfrm>
          <a:prstGeom prst="rect">
            <a:avLst/>
          </a:prstGeom>
          <a:noFill/>
        </p:spPr>
        <p:txBody>
          <a:bodyPr wrap="square" rtlCol="0">
            <a:spAutoFit/>
          </a:bodyPr>
          <a:lstStyle/>
          <a:p>
            <a:r>
              <a:rPr lang="en-US" dirty="0" smtClean="0"/>
              <a:t>Footnote</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76800"/>
            <a:ext cx="8058150" cy="428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10" y="2209800"/>
            <a:ext cx="8763000" cy="393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r>
              <a:rPr lang="en-US" dirty="0" smtClean="0"/>
              <a:t>And now you have a quality source!</a:t>
            </a:r>
            <a:endParaRPr lang="en-US" dirty="0"/>
          </a:p>
        </p:txBody>
      </p:sp>
    </p:spTree>
    <p:extLst>
      <p:ext uri="{BB962C8B-B14F-4D97-AF65-F5344CB8AC3E}">
        <p14:creationId xmlns:p14="http://schemas.microsoft.com/office/powerpoint/2010/main" val="20406999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3272"/>
          </a:xfrm>
        </p:spPr>
        <p:txBody>
          <a:bodyPr>
            <a:normAutofit fontScale="90000"/>
          </a:bodyPr>
          <a:lstStyle/>
          <a:p>
            <a:r>
              <a:rPr lang="en-US" dirty="0" smtClean="0"/>
              <a:t>Evaluate this source! Good or Bad?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61" y="1291207"/>
            <a:ext cx="8839199" cy="511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79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308"/>
            <a:ext cx="8229600" cy="1252728"/>
          </a:xfrm>
        </p:spPr>
        <p:txBody>
          <a:bodyPr/>
          <a:lstStyle/>
          <a:p>
            <a:r>
              <a:rPr lang="en-US" dirty="0" smtClean="0"/>
              <a:t>Evaluate the source! Good or bad?</a:t>
            </a:r>
            <a:endParaRPr lang="en-US" dirty="0"/>
          </a:p>
        </p:txBody>
      </p:sp>
      <p:pic>
        <p:nvPicPr>
          <p:cNvPr id="4" name="Picture 3" descr="Screen Shot 2016-03-08 at 8.38.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31495" cy="5707185"/>
          </a:xfrm>
          <a:prstGeom prst="rect">
            <a:avLst/>
          </a:prstGeom>
        </p:spPr>
      </p:pic>
    </p:spTree>
    <p:extLst>
      <p:ext uri="{BB962C8B-B14F-4D97-AF65-F5344CB8AC3E}">
        <p14:creationId xmlns:p14="http://schemas.microsoft.com/office/powerpoint/2010/main" val="284002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researching, you have to distinguish between facts and opinions.</a:t>
            </a:r>
          </a:p>
          <a:p>
            <a:r>
              <a:rPr lang="en-US" dirty="0" smtClean="0"/>
              <a:t> Facts cannot be argued! Ex- The earth is round.</a:t>
            </a:r>
          </a:p>
          <a:p>
            <a:r>
              <a:rPr lang="en-US" dirty="0" smtClean="0"/>
              <a:t>Opinions can be argued! Ex- Chocolate is the best ice cream flavor</a:t>
            </a:r>
          </a:p>
          <a:p>
            <a:endParaRPr lang="en-US" dirty="0"/>
          </a:p>
        </p:txBody>
      </p:sp>
      <p:sp>
        <p:nvSpPr>
          <p:cNvPr id="3" name="Title 2"/>
          <p:cNvSpPr>
            <a:spLocks noGrp="1"/>
          </p:cNvSpPr>
          <p:nvPr>
            <p:ph type="title"/>
          </p:nvPr>
        </p:nvSpPr>
        <p:spPr/>
        <p:txBody>
          <a:bodyPr/>
          <a:lstStyle/>
          <a:p>
            <a:r>
              <a:rPr lang="en-US" dirty="0" smtClean="0"/>
              <a:t>Understanding Fact vs. Opinion</a:t>
            </a:r>
            <a:endParaRPr lang="en-US" dirty="0"/>
          </a:p>
        </p:txBody>
      </p:sp>
    </p:spTree>
    <p:extLst>
      <p:ext uri="{BB962C8B-B14F-4D97-AF65-F5344CB8AC3E}">
        <p14:creationId xmlns:p14="http://schemas.microsoft.com/office/powerpoint/2010/main" val="282427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2937933" cy="4571999"/>
          </a:xfrm>
        </p:spPr>
        <p:txBody>
          <a:bodyPr>
            <a:normAutofit lnSpcReduction="10000"/>
          </a:bodyPr>
          <a:lstStyle/>
          <a:p>
            <a:r>
              <a:rPr lang="en-US" dirty="0"/>
              <a:t>"On Tuesday, Ms. [Mary] Barra, 51, completed a remarkable personal odyssey when she was named as the next chief executive of G.M.--and the first woman to ascend to the top job at a major auto company." </a:t>
            </a:r>
            <a:endParaRPr lang="en-US" dirty="0"/>
          </a:p>
        </p:txBody>
      </p:sp>
      <p:sp>
        <p:nvSpPr>
          <p:cNvPr id="3" name="Title 2"/>
          <p:cNvSpPr>
            <a:spLocks noGrp="1"/>
          </p:cNvSpPr>
          <p:nvPr>
            <p:ph type="title"/>
          </p:nvPr>
        </p:nvSpPr>
        <p:spPr/>
        <p:txBody>
          <a:bodyPr/>
          <a:lstStyle/>
          <a:p>
            <a:r>
              <a:rPr lang="en-US" dirty="0" smtClean="0"/>
              <a:t>Fact or Opinion?</a:t>
            </a:r>
            <a:endParaRPr lang="en-US" dirty="0"/>
          </a:p>
        </p:txBody>
      </p:sp>
      <p:pic>
        <p:nvPicPr>
          <p:cNvPr id="4" name="Picture 3"/>
          <p:cNvPicPr>
            <a:picLocks noChangeAspect="1"/>
          </p:cNvPicPr>
          <p:nvPr/>
        </p:nvPicPr>
        <p:blipFill>
          <a:blip r:embed="rId2"/>
          <a:stretch>
            <a:fillRect/>
          </a:stretch>
        </p:blipFill>
        <p:spPr>
          <a:xfrm>
            <a:off x="5334000" y="2362200"/>
            <a:ext cx="3124200" cy="3905250"/>
          </a:xfrm>
          <a:prstGeom prst="rect">
            <a:avLst/>
          </a:prstGeom>
        </p:spPr>
      </p:pic>
    </p:spTree>
    <p:extLst>
      <p:ext uri="{BB962C8B-B14F-4D97-AF65-F5344CB8AC3E}">
        <p14:creationId xmlns:p14="http://schemas.microsoft.com/office/powerpoint/2010/main" val="263840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0" y="2438400"/>
            <a:ext cx="3479800" cy="3962400"/>
          </a:xfrm>
        </p:spPr>
        <p:txBody>
          <a:bodyPr>
            <a:normAutofit/>
          </a:bodyPr>
          <a:lstStyle/>
          <a:p>
            <a:r>
              <a:rPr lang="en-US" dirty="0"/>
              <a:t>"A big reason America is falling behind other countries in science and math is that we have effectively written off a huge chunk of our population as uninterested in those fields or incapable of succeeding in them." </a:t>
            </a:r>
            <a:endParaRPr lang="en-US" dirty="0"/>
          </a:p>
        </p:txBody>
      </p:sp>
      <p:sp>
        <p:nvSpPr>
          <p:cNvPr id="3" name="Title 2"/>
          <p:cNvSpPr>
            <a:spLocks noGrp="1"/>
          </p:cNvSpPr>
          <p:nvPr>
            <p:ph type="title"/>
          </p:nvPr>
        </p:nvSpPr>
        <p:spPr/>
        <p:txBody>
          <a:bodyPr/>
          <a:lstStyle/>
          <a:p>
            <a:r>
              <a:rPr lang="en-US" dirty="0" smtClean="0"/>
              <a:t>Fact or Opinion?</a:t>
            </a:r>
            <a:endParaRPr lang="en-US" dirty="0"/>
          </a:p>
        </p:txBody>
      </p:sp>
      <p:pic>
        <p:nvPicPr>
          <p:cNvPr id="4" name="Picture 3"/>
          <p:cNvPicPr>
            <a:picLocks noChangeAspect="1"/>
          </p:cNvPicPr>
          <p:nvPr/>
        </p:nvPicPr>
        <p:blipFill>
          <a:blip r:embed="rId2"/>
          <a:stretch>
            <a:fillRect/>
          </a:stretch>
        </p:blipFill>
        <p:spPr>
          <a:xfrm>
            <a:off x="381000" y="2743200"/>
            <a:ext cx="4163308" cy="2768600"/>
          </a:xfrm>
          <a:prstGeom prst="rect">
            <a:avLst/>
          </a:prstGeom>
        </p:spPr>
      </p:pic>
    </p:spTree>
    <p:extLst>
      <p:ext uri="{BB962C8B-B14F-4D97-AF65-F5344CB8AC3E}">
        <p14:creationId xmlns:p14="http://schemas.microsoft.com/office/powerpoint/2010/main" val="2382907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3242733" cy="3572933"/>
          </a:xfrm>
        </p:spPr>
        <p:txBody>
          <a:bodyPr>
            <a:normAutofit fontScale="92500"/>
          </a:bodyPr>
          <a:lstStyle/>
          <a:p>
            <a:r>
              <a:rPr lang="en-US" dirty="0"/>
              <a:t>"Instead of striving to make work fun, managers should concentrate on creating the conditions in which a variety of personality types, from the excitable to the naturally downbeat, can flourish." </a:t>
            </a:r>
            <a:endParaRPr lang="en-US" dirty="0"/>
          </a:p>
        </p:txBody>
      </p:sp>
      <p:sp>
        <p:nvSpPr>
          <p:cNvPr id="3" name="Title 2"/>
          <p:cNvSpPr>
            <a:spLocks noGrp="1"/>
          </p:cNvSpPr>
          <p:nvPr>
            <p:ph type="title"/>
          </p:nvPr>
        </p:nvSpPr>
        <p:spPr/>
        <p:txBody>
          <a:bodyPr/>
          <a:lstStyle/>
          <a:p>
            <a:r>
              <a:rPr lang="en-US" dirty="0" smtClean="0"/>
              <a:t>Fact or Opinion?</a:t>
            </a:r>
            <a:endParaRPr lang="en-US" dirty="0"/>
          </a:p>
        </p:txBody>
      </p:sp>
      <p:pic>
        <p:nvPicPr>
          <p:cNvPr id="4" name="Picture 3"/>
          <p:cNvPicPr>
            <a:picLocks noChangeAspect="1"/>
          </p:cNvPicPr>
          <p:nvPr/>
        </p:nvPicPr>
        <p:blipFill>
          <a:blip r:embed="rId2"/>
          <a:stretch>
            <a:fillRect/>
          </a:stretch>
        </p:blipFill>
        <p:spPr>
          <a:xfrm>
            <a:off x="4267200" y="2819400"/>
            <a:ext cx="4675780" cy="2628900"/>
          </a:xfrm>
          <a:prstGeom prst="rect">
            <a:avLst/>
          </a:prstGeom>
        </p:spPr>
      </p:pic>
    </p:spTree>
    <p:extLst>
      <p:ext uri="{BB962C8B-B14F-4D97-AF65-F5344CB8AC3E}">
        <p14:creationId xmlns:p14="http://schemas.microsoft.com/office/powerpoint/2010/main" val="409009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865" y="3733800"/>
            <a:ext cx="7408333" cy="3450696"/>
          </a:xfrm>
        </p:spPr>
        <p:txBody>
          <a:bodyPr/>
          <a:lstStyle/>
          <a:p>
            <a:r>
              <a:rPr lang="en-US" dirty="0" smtClean="0"/>
              <a:t>Research should provide you with facts and evidence </a:t>
            </a:r>
            <a:r>
              <a:rPr lang="en-US" u="sng" dirty="0" smtClean="0"/>
              <a:t>to support your ideas</a:t>
            </a:r>
          </a:p>
          <a:p>
            <a:r>
              <a:rPr lang="en-US" dirty="0" smtClean="0"/>
              <a:t>Successful research depends on:</a:t>
            </a:r>
          </a:p>
          <a:p>
            <a:pPr lvl="1"/>
            <a:r>
              <a:rPr lang="en-US" dirty="0"/>
              <a:t>Understanding the differences between types of information. </a:t>
            </a:r>
            <a:endParaRPr lang="en-US" dirty="0" smtClean="0"/>
          </a:p>
          <a:p>
            <a:pPr lvl="1"/>
            <a:r>
              <a:rPr lang="en-US" dirty="0"/>
              <a:t>Knowing how to evaluate information</a:t>
            </a:r>
            <a:r>
              <a:rPr lang="en-US" dirty="0" smtClean="0"/>
              <a:t>.</a:t>
            </a:r>
          </a:p>
          <a:p>
            <a:pPr lvl="1"/>
            <a:r>
              <a:rPr lang="en-US" dirty="0"/>
              <a:t>Knowing efficient ways to retrieve information. </a:t>
            </a:r>
          </a:p>
        </p:txBody>
      </p:sp>
      <p:sp>
        <p:nvSpPr>
          <p:cNvPr id="3" name="Title 2"/>
          <p:cNvSpPr>
            <a:spLocks noGrp="1"/>
          </p:cNvSpPr>
          <p:nvPr>
            <p:ph type="title"/>
          </p:nvPr>
        </p:nvSpPr>
        <p:spPr/>
        <p:txBody>
          <a:bodyPr/>
          <a:lstStyle/>
          <a:p>
            <a:r>
              <a:rPr lang="en-US" dirty="0" smtClean="0"/>
              <a:t>Researching: The Basics</a:t>
            </a:r>
            <a:endParaRPr lang="en-US" dirty="0"/>
          </a:p>
        </p:txBody>
      </p:sp>
      <p:pic>
        <p:nvPicPr>
          <p:cNvPr id="2050" name="Picture 2" descr="60ee2bc0decb013171a6005056a954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3999"/>
            <a:ext cx="6352464" cy="209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851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2438400"/>
            <a:ext cx="4385733" cy="4038600"/>
          </a:xfrm>
        </p:spPr>
        <p:txBody>
          <a:bodyPr>
            <a:normAutofit/>
          </a:bodyPr>
          <a:lstStyle/>
          <a:p>
            <a:r>
              <a:rPr lang="en-US" dirty="0"/>
              <a:t>"In the first step to formally eradicating a thrilling but dangerous staple of the game — and an emphatic response to the concussion crisis that has gripped other sports — Major League Baseball’s rules committee voted Wednesday to eliminate home-plate collisions." </a:t>
            </a:r>
            <a:endParaRPr lang="en-US" dirty="0"/>
          </a:p>
        </p:txBody>
      </p:sp>
      <p:sp>
        <p:nvSpPr>
          <p:cNvPr id="3" name="Title 2"/>
          <p:cNvSpPr>
            <a:spLocks noGrp="1"/>
          </p:cNvSpPr>
          <p:nvPr>
            <p:ph type="title"/>
          </p:nvPr>
        </p:nvSpPr>
        <p:spPr/>
        <p:txBody>
          <a:bodyPr/>
          <a:lstStyle/>
          <a:p>
            <a:r>
              <a:rPr lang="en-US" dirty="0" smtClean="0"/>
              <a:t>Fact or Opinion?</a:t>
            </a:r>
            <a:endParaRPr lang="en-US" dirty="0"/>
          </a:p>
        </p:txBody>
      </p:sp>
      <p:pic>
        <p:nvPicPr>
          <p:cNvPr id="4" name="Picture 3"/>
          <p:cNvPicPr>
            <a:picLocks noChangeAspect="1"/>
          </p:cNvPicPr>
          <p:nvPr/>
        </p:nvPicPr>
        <p:blipFill>
          <a:blip r:embed="rId2"/>
          <a:stretch>
            <a:fillRect/>
          </a:stretch>
        </p:blipFill>
        <p:spPr>
          <a:xfrm>
            <a:off x="304800" y="2895600"/>
            <a:ext cx="4000500" cy="2667000"/>
          </a:xfrm>
          <a:prstGeom prst="rect">
            <a:avLst/>
          </a:prstGeom>
        </p:spPr>
      </p:pic>
    </p:spTree>
    <p:extLst>
      <p:ext uri="{BB962C8B-B14F-4D97-AF65-F5344CB8AC3E}">
        <p14:creationId xmlns:p14="http://schemas.microsoft.com/office/powerpoint/2010/main" val="2275780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566672"/>
          </a:xfrm>
        </p:spPr>
        <p:txBody>
          <a:bodyPr>
            <a:normAutofit/>
          </a:bodyPr>
          <a:lstStyle/>
          <a:p>
            <a:r>
              <a:rPr lang="en-US" dirty="0" smtClean="0"/>
              <a:t>Don’t be like Calvin. Do your research and do it well!</a:t>
            </a:r>
            <a:endParaRPr lang="en-US" dirty="0"/>
          </a:p>
        </p:txBody>
      </p:sp>
      <p:pic>
        <p:nvPicPr>
          <p:cNvPr id="8194" name="Picture 2" descr="6959ed80decb013171a6005056a954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5725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685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12 point font (Arial or Times New Roman)</a:t>
            </a:r>
          </a:p>
          <a:p>
            <a:r>
              <a:rPr lang="en-US" dirty="0" smtClean="0"/>
              <a:t>Double spaced</a:t>
            </a:r>
          </a:p>
          <a:p>
            <a:r>
              <a:rPr lang="en-US" dirty="0" smtClean="0"/>
              <a:t>1 inch margins</a:t>
            </a:r>
          </a:p>
          <a:p>
            <a:r>
              <a:rPr lang="en-US" dirty="0" smtClean="0"/>
              <a:t>Header with last name and page number in right corner</a:t>
            </a:r>
          </a:p>
          <a:p>
            <a:r>
              <a:rPr lang="en-US" dirty="0" smtClean="0"/>
              <a:t>Title centered and same font size as text</a:t>
            </a:r>
          </a:p>
          <a:p>
            <a:r>
              <a:rPr lang="en-US" dirty="0" smtClean="0"/>
              <a:t>In left hand corner:</a:t>
            </a:r>
          </a:p>
          <a:p>
            <a:pPr lvl="1"/>
            <a:r>
              <a:rPr lang="en-US" dirty="0" smtClean="0"/>
              <a:t>Name</a:t>
            </a:r>
          </a:p>
          <a:p>
            <a:pPr lvl="1"/>
            <a:r>
              <a:rPr lang="en-US" dirty="0" smtClean="0"/>
              <a:t>Teacher’s name</a:t>
            </a:r>
          </a:p>
          <a:p>
            <a:pPr lvl="1"/>
            <a:r>
              <a:rPr lang="en-US" dirty="0" smtClean="0"/>
              <a:t>Class (Name and period)</a:t>
            </a:r>
          </a:p>
          <a:p>
            <a:pPr lvl="1"/>
            <a:r>
              <a:rPr lang="en-US" dirty="0" smtClean="0"/>
              <a:t>Date (Day Month Year)</a:t>
            </a:r>
            <a:endParaRPr lang="en-US" dirty="0"/>
          </a:p>
        </p:txBody>
      </p:sp>
      <p:sp>
        <p:nvSpPr>
          <p:cNvPr id="3" name="Title 2"/>
          <p:cNvSpPr>
            <a:spLocks noGrp="1"/>
          </p:cNvSpPr>
          <p:nvPr>
            <p:ph type="title"/>
          </p:nvPr>
        </p:nvSpPr>
        <p:spPr/>
        <p:txBody>
          <a:bodyPr>
            <a:normAutofit/>
          </a:bodyPr>
          <a:lstStyle/>
          <a:p>
            <a:r>
              <a:rPr lang="en-US" dirty="0" smtClean="0"/>
              <a:t>MLA Formatting</a:t>
            </a:r>
            <a:endParaRPr lang="en-US" dirty="0"/>
          </a:p>
        </p:txBody>
      </p:sp>
    </p:spTree>
    <p:extLst>
      <p:ext uri="{BB962C8B-B14F-4D97-AF65-F5344CB8AC3E}">
        <p14:creationId xmlns:p14="http://schemas.microsoft.com/office/powerpoint/2010/main" val="1689309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MLA Format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610600" cy="481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1444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Help </a:t>
            </a:r>
            <a:r>
              <a:rPr lang="en-US" dirty="0" err="1" smtClean="0"/>
              <a:t>Nemo</a:t>
            </a:r>
            <a:r>
              <a:rPr lang="en-US" dirty="0" smtClean="0"/>
              <a:t> fix his paper!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86800" cy="4347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img4.wikia.nocookie.net/__cb20110504131029/pixar/images/8/82/Nem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81000"/>
            <a:ext cx="1375612" cy="104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78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 Cited-MLA Format</a:t>
            </a:r>
            <a:endParaRPr lang="en-US" dirty="0"/>
          </a:p>
        </p:txBody>
      </p:sp>
      <p:pic>
        <p:nvPicPr>
          <p:cNvPr id="11266" name="Picture 2" descr="http://www.wsulibs.wsu.edu/sites/default/files/mla_s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03" y="1752600"/>
            <a:ext cx="8431316" cy="316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215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can use these websites but you should still verify that the information is correctly done</a:t>
            </a:r>
          </a:p>
          <a:p>
            <a:r>
              <a:rPr lang="en-US" dirty="0" smtClean="0">
                <a:hlinkClick r:id="rId2"/>
              </a:rPr>
              <a:t>www.easybib.com</a:t>
            </a:r>
            <a:endParaRPr lang="en-US" dirty="0" smtClean="0"/>
          </a:p>
          <a:p>
            <a:r>
              <a:rPr lang="en-US" dirty="0" smtClean="0">
                <a:hlinkClick r:id="rId3"/>
              </a:rPr>
              <a:t>www.citationmachine.net</a:t>
            </a:r>
            <a:endParaRPr lang="en-US" dirty="0" smtClean="0"/>
          </a:p>
          <a:p>
            <a:r>
              <a:rPr lang="en-US" dirty="0" smtClean="0">
                <a:hlinkClick r:id="rId4"/>
              </a:rPr>
              <a:t>www.bibme.org</a:t>
            </a:r>
            <a:endParaRPr lang="en-US" dirty="0" smtClean="0"/>
          </a:p>
          <a:p>
            <a:r>
              <a:rPr lang="en-US" dirty="0">
                <a:hlinkClick r:id="rId5"/>
              </a:rPr>
              <a:t>http://www.calvin.edu/library/knightcite</a:t>
            </a:r>
            <a:r>
              <a:rPr lang="en-US" dirty="0" smtClean="0">
                <a:hlinkClick r:id="rId5"/>
              </a:rPr>
              <a:t>/</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Work Cited Tools</a:t>
            </a:r>
            <a:endParaRPr lang="en-US" dirty="0"/>
          </a:p>
        </p:txBody>
      </p:sp>
    </p:spTree>
    <p:extLst>
      <p:ext uri="{BB962C8B-B14F-4D97-AF65-F5344CB8AC3E}">
        <p14:creationId xmlns:p14="http://schemas.microsoft.com/office/powerpoint/2010/main" val="19548443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should use citations throughout your research paper.</a:t>
            </a:r>
          </a:p>
          <a:p>
            <a:r>
              <a:rPr lang="en-US" dirty="0" smtClean="0"/>
              <a:t>You must give credit where credit is due!</a:t>
            </a:r>
          </a:p>
          <a:p>
            <a:r>
              <a:rPr lang="en-US" dirty="0" smtClean="0"/>
              <a:t>Basic citation rules</a:t>
            </a:r>
          </a:p>
          <a:p>
            <a:pPr lvl="1"/>
            <a:r>
              <a:rPr lang="en-US" dirty="0" smtClean="0"/>
              <a:t>Cite anything with statistics and numbers</a:t>
            </a:r>
          </a:p>
          <a:p>
            <a:pPr lvl="1"/>
            <a:r>
              <a:rPr lang="en-US" dirty="0" smtClean="0"/>
              <a:t>Cite anything that </a:t>
            </a:r>
            <a:r>
              <a:rPr lang="en-US" b="1" dirty="0" smtClean="0"/>
              <a:t>was not </a:t>
            </a:r>
            <a:r>
              <a:rPr lang="en-US" dirty="0" smtClean="0"/>
              <a:t>your original idea</a:t>
            </a:r>
          </a:p>
          <a:p>
            <a:pPr lvl="1"/>
            <a:r>
              <a:rPr lang="en-US" dirty="0" smtClean="0"/>
              <a:t>You do not have to cite common knowledge</a:t>
            </a:r>
          </a:p>
          <a:p>
            <a:pPr lvl="2"/>
            <a:r>
              <a:rPr lang="en-US" dirty="0" smtClean="0"/>
              <a:t>“The Earth is round”</a:t>
            </a:r>
            <a:endParaRPr lang="en-US" dirty="0"/>
          </a:p>
        </p:txBody>
      </p:sp>
      <p:sp>
        <p:nvSpPr>
          <p:cNvPr id="3" name="Title 2"/>
          <p:cNvSpPr>
            <a:spLocks noGrp="1"/>
          </p:cNvSpPr>
          <p:nvPr>
            <p:ph type="title"/>
          </p:nvPr>
        </p:nvSpPr>
        <p:spPr/>
        <p:txBody>
          <a:bodyPr>
            <a:normAutofit/>
          </a:bodyPr>
          <a:lstStyle/>
          <a:p>
            <a:r>
              <a:rPr lang="en-US" dirty="0" smtClean="0"/>
              <a:t>MLA Citations</a:t>
            </a:r>
            <a:endParaRPr lang="en-US" dirty="0"/>
          </a:p>
        </p:txBody>
      </p:sp>
    </p:spTree>
    <p:extLst>
      <p:ext uri="{BB962C8B-B14F-4D97-AF65-F5344CB8AC3E}">
        <p14:creationId xmlns:p14="http://schemas.microsoft.com/office/powerpoint/2010/main" val="41702939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do not use citations, you are plagiarizing! Don’t steal other people’s ideas or hard work!</a:t>
            </a:r>
          </a:p>
          <a:p>
            <a:r>
              <a:rPr lang="en-US" dirty="0" smtClean="0"/>
              <a:t>Citations help legitimize your ideas</a:t>
            </a:r>
          </a:p>
          <a:p>
            <a:r>
              <a:rPr lang="en-US" dirty="0" smtClean="0"/>
              <a:t>No citations= No credit</a:t>
            </a:r>
          </a:p>
          <a:p>
            <a:pPr marL="0" indent="0">
              <a:buNone/>
            </a:pPr>
            <a:r>
              <a:rPr lang="en-US" dirty="0"/>
              <a:t> </a:t>
            </a:r>
            <a:r>
              <a:rPr lang="en-US" dirty="0" smtClean="0"/>
              <a:t>   for many assignments</a:t>
            </a:r>
          </a:p>
          <a:p>
            <a:endParaRPr lang="en-US" dirty="0"/>
          </a:p>
        </p:txBody>
      </p:sp>
      <p:sp>
        <p:nvSpPr>
          <p:cNvPr id="3" name="Title 2"/>
          <p:cNvSpPr>
            <a:spLocks noGrp="1"/>
          </p:cNvSpPr>
          <p:nvPr>
            <p:ph type="title"/>
          </p:nvPr>
        </p:nvSpPr>
        <p:spPr/>
        <p:txBody>
          <a:bodyPr/>
          <a:lstStyle/>
          <a:p>
            <a:r>
              <a:rPr lang="en-US" dirty="0" smtClean="0"/>
              <a:t>Why use citations?</a:t>
            </a:r>
            <a:endParaRPr lang="en-US" dirty="0"/>
          </a:p>
        </p:txBody>
      </p:sp>
      <p:pic>
        <p:nvPicPr>
          <p:cNvPr id="1026" name="Picture 2" descr="http://qualitycustomessays.com/blog/wp-content/uploads/2014/07/qualitycustomessays.com_plagiari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86200"/>
            <a:ext cx="4191000" cy="263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1047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MLA in-text citations- Parenthetical Citations</a:t>
            </a:r>
          </a:p>
          <a:p>
            <a:r>
              <a:rPr lang="en-US" dirty="0" smtClean="0"/>
              <a:t>Author-page method</a:t>
            </a:r>
          </a:p>
          <a:p>
            <a:r>
              <a:rPr lang="en-US" dirty="0" smtClean="0"/>
              <a:t>One author</a:t>
            </a:r>
          </a:p>
          <a:p>
            <a:pPr lvl="1"/>
            <a:r>
              <a:rPr lang="en-US" dirty="0"/>
              <a:t>Wordsworth stated that Romantic poetry was marked by a "spontaneous overflow of powerful feelings" (263). </a:t>
            </a:r>
            <a:br>
              <a:rPr lang="en-US" dirty="0"/>
            </a:br>
            <a:r>
              <a:rPr lang="en-US" dirty="0"/>
              <a:t/>
            </a:r>
            <a:br>
              <a:rPr lang="en-US" dirty="0"/>
            </a:br>
            <a:r>
              <a:rPr lang="en-US" dirty="0"/>
              <a:t>Romantic poetry is characterized by the "spontaneous overflow of powerful feelings" (Wordsworth 263).</a:t>
            </a:r>
          </a:p>
        </p:txBody>
      </p:sp>
      <p:sp>
        <p:nvSpPr>
          <p:cNvPr id="3" name="Title 2"/>
          <p:cNvSpPr>
            <a:spLocks noGrp="1"/>
          </p:cNvSpPr>
          <p:nvPr>
            <p:ph type="title"/>
          </p:nvPr>
        </p:nvSpPr>
        <p:spPr/>
        <p:txBody>
          <a:bodyPr/>
          <a:lstStyle/>
          <a:p>
            <a:r>
              <a:rPr lang="en-US" dirty="0" smtClean="0"/>
              <a:t>In-Text Citations</a:t>
            </a:r>
            <a:endParaRPr lang="en-US" dirty="0"/>
          </a:p>
        </p:txBody>
      </p:sp>
    </p:spTree>
    <p:extLst>
      <p:ext uri="{BB962C8B-B14F-4D97-AF65-F5344CB8AC3E}">
        <p14:creationId xmlns:p14="http://schemas.microsoft.com/office/powerpoint/2010/main" val="27051132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3962400"/>
            <a:ext cx="7408333" cy="3450696"/>
          </a:xfrm>
        </p:spPr>
        <p:txBody>
          <a:bodyPr/>
          <a:lstStyle/>
          <a:p>
            <a:r>
              <a:rPr lang="en-US" dirty="0" smtClean="0"/>
              <a:t>Brainstorm what you already know and what you want to find out</a:t>
            </a:r>
          </a:p>
          <a:p>
            <a:r>
              <a:rPr lang="en-US" dirty="0" smtClean="0"/>
              <a:t>Choose a topic that interests you</a:t>
            </a:r>
          </a:p>
          <a:p>
            <a:r>
              <a:rPr lang="en-US" dirty="0" smtClean="0"/>
              <a:t>Identify the main concepts of the topic</a:t>
            </a:r>
          </a:p>
          <a:p>
            <a:r>
              <a:rPr lang="en-US" dirty="0" smtClean="0"/>
              <a:t>Review the assignment’s research requirements. How many? What types?</a:t>
            </a:r>
            <a:endParaRPr lang="en-US" dirty="0"/>
          </a:p>
        </p:txBody>
      </p:sp>
      <p:sp>
        <p:nvSpPr>
          <p:cNvPr id="3" name="Title 2"/>
          <p:cNvSpPr>
            <a:spLocks noGrp="1"/>
          </p:cNvSpPr>
          <p:nvPr>
            <p:ph type="title"/>
          </p:nvPr>
        </p:nvSpPr>
        <p:spPr/>
        <p:txBody>
          <a:bodyPr/>
          <a:lstStyle/>
          <a:p>
            <a:r>
              <a:rPr lang="en-US" dirty="0" smtClean="0"/>
              <a:t>Starting Research</a:t>
            </a:r>
            <a:endParaRPr lang="en-US" dirty="0"/>
          </a:p>
        </p:txBody>
      </p:sp>
      <p:pic>
        <p:nvPicPr>
          <p:cNvPr id="3074" name="Picture 2" descr="62588080decb013171a6005056a954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581900" cy="25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56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4191000"/>
          </a:xfrm>
        </p:spPr>
        <p:txBody>
          <a:bodyPr>
            <a:normAutofit/>
          </a:bodyPr>
          <a:lstStyle/>
          <a:p>
            <a:r>
              <a:rPr lang="en-US" dirty="0" smtClean="0"/>
              <a:t>Corporate authors</a:t>
            </a:r>
          </a:p>
          <a:p>
            <a:pPr lvl="1"/>
            <a:r>
              <a:rPr lang="en-US" dirty="0" smtClean="0"/>
              <a:t>Use the corporation as author-shorten if possible</a:t>
            </a:r>
            <a:endParaRPr lang="en-US" dirty="0"/>
          </a:p>
          <a:p>
            <a:r>
              <a:rPr lang="en-US" dirty="0" smtClean="0"/>
              <a:t>No known author</a:t>
            </a:r>
          </a:p>
          <a:p>
            <a:pPr lvl="1"/>
            <a:r>
              <a:rPr lang="en-US" dirty="0"/>
              <a:t>We see so many global warming hotspots in North America likely because this region has "more readily accessible climatic data and more comprehensive programs to monitor and study environmental change . . ." ("Impact of Global Warming" 6</a:t>
            </a:r>
            <a:r>
              <a:rPr lang="en-US" dirty="0" smtClean="0"/>
              <a:t>).</a:t>
            </a:r>
          </a:p>
          <a:p>
            <a:pPr lvl="1"/>
            <a:r>
              <a:rPr lang="en-US" dirty="0" smtClean="0"/>
              <a:t>Refers to this citation</a:t>
            </a:r>
          </a:p>
          <a:p>
            <a:pPr lvl="2"/>
            <a:r>
              <a:rPr lang="en-US" dirty="0"/>
              <a:t>"The Impact of Global Warming in North America." </a:t>
            </a:r>
            <a:r>
              <a:rPr lang="en-US" i="1" dirty="0"/>
              <a:t>Global Warming: Early Signs</a:t>
            </a:r>
            <a:r>
              <a:rPr lang="en-US" dirty="0"/>
              <a:t>. 1999. Web. 23 Mar. 2009.</a:t>
            </a:r>
          </a:p>
        </p:txBody>
      </p:sp>
      <p:sp>
        <p:nvSpPr>
          <p:cNvPr id="3" name="Title 2"/>
          <p:cNvSpPr>
            <a:spLocks noGrp="1"/>
          </p:cNvSpPr>
          <p:nvPr>
            <p:ph type="title"/>
          </p:nvPr>
        </p:nvSpPr>
        <p:spPr/>
        <p:txBody>
          <a:bodyPr/>
          <a:lstStyle/>
          <a:p>
            <a:r>
              <a:rPr lang="en-US" dirty="0" smtClean="0"/>
              <a:t>In-Text Citation</a:t>
            </a:r>
            <a:endParaRPr lang="en-US" dirty="0"/>
          </a:p>
        </p:txBody>
      </p:sp>
    </p:spTree>
    <p:extLst>
      <p:ext uri="{BB962C8B-B14F-4D97-AF65-F5344CB8AC3E}">
        <p14:creationId xmlns:p14="http://schemas.microsoft.com/office/powerpoint/2010/main" val="35347856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4267199"/>
          </a:xfrm>
        </p:spPr>
        <p:txBody>
          <a:bodyPr>
            <a:normAutofit/>
          </a:bodyPr>
          <a:lstStyle/>
          <a:p>
            <a:r>
              <a:rPr lang="en-US" dirty="0" smtClean="0"/>
              <a:t>Authors with same last names</a:t>
            </a:r>
          </a:p>
          <a:p>
            <a:pPr lvl="1"/>
            <a:r>
              <a:rPr lang="en-US" dirty="0"/>
              <a:t>Although some medical ethicists claim that cloning will lead to designer children (R. Miller 12), others note that the advantages for medical research outweigh this consideration (A. Miller 46</a:t>
            </a:r>
            <a:r>
              <a:rPr lang="en-US" dirty="0" smtClean="0"/>
              <a:t>).</a:t>
            </a:r>
          </a:p>
          <a:p>
            <a:r>
              <a:rPr lang="en-US" dirty="0" smtClean="0"/>
              <a:t>Multiple Authors (3 or less)</a:t>
            </a:r>
          </a:p>
          <a:p>
            <a:pPr lvl="1"/>
            <a:r>
              <a:rPr lang="en-US" dirty="0"/>
              <a:t>Smith, Yang, and Moore argue that tougher gun control is not needed in the United States (76).</a:t>
            </a:r>
          </a:p>
          <a:p>
            <a:pPr lvl="1"/>
            <a:r>
              <a:rPr lang="en-US" dirty="0"/>
              <a:t>The authors state "Tighter gun control in the United States erodes Second Amendment rights" (Smith, Yang, and Moore 76).</a:t>
            </a:r>
          </a:p>
          <a:p>
            <a:pPr lvl="1"/>
            <a:endParaRPr lang="en-US" dirty="0" smtClean="0"/>
          </a:p>
        </p:txBody>
      </p:sp>
      <p:sp>
        <p:nvSpPr>
          <p:cNvPr id="3" name="Title 2"/>
          <p:cNvSpPr>
            <a:spLocks noGrp="1"/>
          </p:cNvSpPr>
          <p:nvPr>
            <p:ph type="title"/>
          </p:nvPr>
        </p:nvSpPr>
        <p:spPr/>
        <p:txBody>
          <a:bodyPr/>
          <a:lstStyle/>
          <a:p>
            <a:r>
              <a:rPr lang="en-US" dirty="0" smtClean="0"/>
              <a:t>In-Text Citations</a:t>
            </a:r>
            <a:endParaRPr lang="en-US" dirty="0"/>
          </a:p>
        </p:txBody>
      </p:sp>
    </p:spTree>
    <p:extLst>
      <p:ext uri="{BB962C8B-B14F-4D97-AF65-F5344CB8AC3E}">
        <p14:creationId xmlns:p14="http://schemas.microsoft.com/office/powerpoint/2010/main" val="30213791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4648200"/>
          </a:xfrm>
        </p:spPr>
        <p:txBody>
          <a:bodyPr>
            <a:normAutofit fontScale="92500"/>
          </a:bodyPr>
          <a:lstStyle/>
          <a:p>
            <a:r>
              <a:rPr lang="en-US" dirty="0" smtClean="0"/>
              <a:t>Multiple authors (3 or more)</a:t>
            </a:r>
          </a:p>
          <a:p>
            <a:pPr lvl="1"/>
            <a:r>
              <a:rPr lang="en-US" dirty="0" smtClean="0"/>
              <a:t>Jones </a:t>
            </a:r>
            <a:r>
              <a:rPr lang="en-US" dirty="0"/>
              <a:t>et al. counter Smith, Yang, and Moore's argument by noting that the current spike in gun violence in America compels law makers to adjust gun laws (4).</a:t>
            </a:r>
          </a:p>
          <a:p>
            <a:pPr marL="0" indent="0">
              <a:buNone/>
            </a:pPr>
            <a:r>
              <a:rPr lang="en-US" dirty="0" smtClean="0"/>
              <a:t>	Or</a:t>
            </a:r>
            <a:endParaRPr lang="en-US" dirty="0"/>
          </a:p>
          <a:p>
            <a:pPr lvl="1"/>
            <a:r>
              <a:rPr lang="en-US" dirty="0"/>
              <a:t>Legal experts counter Smith, Yang, and Moore's argument by noting that the current spike in gun violence in America compels law makers to adjust gun laws (Jones et al. 4).</a:t>
            </a:r>
          </a:p>
          <a:p>
            <a:pPr marL="0" indent="0">
              <a:buNone/>
            </a:pPr>
            <a:r>
              <a:rPr lang="en-US" dirty="0" smtClean="0"/>
              <a:t>	Or</a:t>
            </a:r>
            <a:endParaRPr lang="en-US" dirty="0"/>
          </a:p>
          <a:p>
            <a:pPr lvl="1"/>
            <a:r>
              <a:rPr lang="en-US" dirty="0"/>
              <a:t>Jones, Driscoll, Ackerson, and Bell counter Smith, Yang, and Moore's argument by noting that the current spike in gun violence in America compels law makers to adjust gun laws (4).</a:t>
            </a:r>
          </a:p>
          <a:p>
            <a:pPr lvl="1"/>
            <a:endParaRPr lang="en-US" dirty="0"/>
          </a:p>
        </p:txBody>
      </p:sp>
      <p:sp>
        <p:nvSpPr>
          <p:cNvPr id="3" name="Title 2"/>
          <p:cNvSpPr>
            <a:spLocks noGrp="1"/>
          </p:cNvSpPr>
          <p:nvPr>
            <p:ph type="title"/>
          </p:nvPr>
        </p:nvSpPr>
        <p:spPr/>
        <p:txBody>
          <a:bodyPr/>
          <a:lstStyle/>
          <a:p>
            <a:r>
              <a:rPr lang="en-US" dirty="0" smtClean="0"/>
              <a:t>In-Text Citations</a:t>
            </a:r>
            <a:endParaRPr lang="en-US" dirty="0"/>
          </a:p>
        </p:txBody>
      </p:sp>
    </p:spTree>
    <p:extLst>
      <p:ext uri="{BB962C8B-B14F-4D97-AF65-F5344CB8AC3E}">
        <p14:creationId xmlns:p14="http://schemas.microsoft.com/office/powerpoint/2010/main" val="25117915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Indirect Quotes</a:t>
            </a:r>
          </a:p>
          <a:p>
            <a:pPr lvl="1"/>
            <a:r>
              <a:rPr lang="en-US" dirty="0" err="1"/>
              <a:t>Ravitch</a:t>
            </a:r>
            <a:r>
              <a:rPr lang="en-US" dirty="0"/>
              <a:t> argues that high schools are pressured to act as "social service centers, and they don't do that well" (</a:t>
            </a:r>
            <a:r>
              <a:rPr lang="en-US" dirty="0" err="1"/>
              <a:t>qtd</a:t>
            </a:r>
            <a:r>
              <a:rPr lang="en-US" dirty="0"/>
              <a:t>. in Weisman 259</a:t>
            </a:r>
            <a:r>
              <a:rPr lang="en-US" dirty="0" smtClean="0"/>
              <a:t>).</a:t>
            </a:r>
          </a:p>
          <a:p>
            <a:pPr lvl="1"/>
            <a:r>
              <a:rPr lang="en-US" dirty="0" smtClean="0"/>
              <a:t>Most savvy researcher will go to the original source and quote that instead </a:t>
            </a:r>
            <a:endParaRPr lang="en-US" dirty="0"/>
          </a:p>
        </p:txBody>
      </p:sp>
      <p:sp>
        <p:nvSpPr>
          <p:cNvPr id="3" name="Title 2"/>
          <p:cNvSpPr>
            <a:spLocks noGrp="1"/>
          </p:cNvSpPr>
          <p:nvPr>
            <p:ph type="title"/>
          </p:nvPr>
        </p:nvSpPr>
        <p:spPr/>
        <p:txBody>
          <a:bodyPr/>
          <a:lstStyle/>
          <a:p>
            <a:r>
              <a:rPr lang="en-US" dirty="0" smtClean="0"/>
              <a:t>In-Text Citations</a:t>
            </a:r>
            <a:endParaRPr lang="en-US" dirty="0"/>
          </a:p>
        </p:txBody>
      </p:sp>
    </p:spTree>
    <p:extLst>
      <p:ext uri="{BB962C8B-B14F-4D97-AF65-F5344CB8AC3E}">
        <p14:creationId xmlns:p14="http://schemas.microsoft.com/office/powerpoint/2010/main" val="1588618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Include in the citation the FIRST word that appears in the work cited</a:t>
            </a:r>
          </a:p>
          <a:p>
            <a:r>
              <a:rPr lang="en-US" dirty="0" smtClean="0"/>
              <a:t>You don’t need to include a page number if no page numbers exist (no print preview is needed). If desired, use page number 1</a:t>
            </a:r>
          </a:p>
          <a:p>
            <a:r>
              <a:rPr lang="en-US" dirty="0" smtClean="0"/>
              <a:t>Do not include URLs in your text. </a:t>
            </a:r>
            <a:r>
              <a:rPr lang="en-US" dirty="0"/>
              <a:t> </a:t>
            </a:r>
            <a:r>
              <a:rPr lang="en-US" dirty="0" smtClean="0"/>
              <a:t>If needed, shorten! </a:t>
            </a:r>
          </a:p>
          <a:p>
            <a:pPr lvl="1"/>
            <a:r>
              <a:rPr lang="en-US" dirty="0" smtClean="0">
                <a:hlinkClick r:id="rId2"/>
              </a:rPr>
              <a:t>http://www.cnn.com</a:t>
            </a:r>
            <a:r>
              <a:rPr lang="en-US" dirty="0" smtClean="0"/>
              <a:t>                        cnn.com </a:t>
            </a:r>
            <a:endParaRPr lang="en-US" dirty="0"/>
          </a:p>
        </p:txBody>
      </p:sp>
      <p:sp>
        <p:nvSpPr>
          <p:cNvPr id="3" name="Title 2"/>
          <p:cNvSpPr>
            <a:spLocks noGrp="1"/>
          </p:cNvSpPr>
          <p:nvPr>
            <p:ph type="title"/>
          </p:nvPr>
        </p:nvSpPr>
        <p:spPr/>
        <p:txBody>
          <a:bodyPr/>
          <a:lstStyle/>
          <a:p>
            <a:r>
              <a:rPr lang="en-US" dirty="0" smtClean="0"/>
              <a:t>Electronic and Internet Citations</a:t>
            </a:r>
            <a:endParaRPr lang="en-US" dirty="0"/>
          </a:p>
        </p:txBody>
      </p:sp>
      <p:sp>
        <p:nvSpPr>
          <p:cNvPr id="4" name="Right Arrow 3"/>
          <p:cNvSpPr/>
          <p:nvPr/>
        </p:nvSpPr>
        <p:spPr>
          <a:xfrm>
            <a:off x="4267200" y="51176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3129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3407304"/>
            <a:ext cx="7408333" cy="3450696"/>
          </a:xfrm>
        </p:spPr>
        <p:txBody>
          <a:bodyPr/>
          <a:lstStyle/>
          <a:p>
            <a:r>
              <a:rPr lang="en-US" dirty="0" smtClean="0"/>
              <a:t>It’s important to do citations correctly to avoid “accidental” plagiarism</a:t>
            </a:r>
          </a:p>
          <a:p>
            <a:r>
              <a:rPr lang="en-US" dirty="0" smtClean="0"/>
              <a:t>Basic rules:</a:t>
            </a:r>
          </a:p>
          <a:p>
            <a:pPr lvl="1"/>
            <a:r>
              <a:rPr lang="en-US" dirty="0" smtClean="0"/>
              <a:t>If the words in your paper are exactly the same, it must be in quotation marks. </a:t>
            </a:r>
          </a:p>
          <a:p>
            <a:pPr lvl="1"/>
            <a:r>
              <a:rPr lang="en-US" dirty="0" smtClean="0"/>
              <a:t>If you are paraphrasing and it is greatly different (more of a general summary of the idea), no quotation marks but it still must be cited with parenthetical citations </a:t>
            </a:r>
            <a:endParaRPr lang="en-US" dirty="0"/>
          </a:p>
        </p:txBody>
      </p:sp>
      <p:sp>
        <p:nvSpPr>
          <p:cNvPr id="3" name="Title 2"/>
          <p:cNvSpPr>
            <a:spLocks noGrp="1"/>
          </p:cNvSpPr>
          <p:nvPr>
            <p:ph type="title"/>
          </p:nvPr>
        </p:nvSpPr>
        <p:spPr/>
        <p:txBody>
          <a:bodyPr/>
          <a:lstStyle/>
          <a:p>
            <a:r>
              <a:rPr lang="en-US" dirty="0" smtClean="0"/>
              <a:t>Plagiarism and Citations</a:t>
            </a:r>
            <a:endParaRPr lang="en-US" dirty="0"/>
          </a:p>
        </p:txBody>
      </p:sp>
      <p:pic>
        <p:nvPicPr>
          <p:cNvPr id="4098" name="Picture 2" descr="http://rrhsstudentwiki.wikispaces.com/file/view/avoid_plagiarism.jpg/158945753/avoid_plagiar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19200"/>
            <a:ext cx="21336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271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57971509"/>
              </p:ext>
            </p:extLst>
          </p:nvPr>
        </p:nvGraphicFramePr>
        <p:xfrm>
          <a:off x="762000" y="1524000"/>
          <a:ext cx="7408862" cy="5125720"/>
        </p:xfrm>
        <a:graphic>
          <a:graphicData uri="http://schemas.openxmlformats.org/drawingml/2006/table">
            <a:tbl>
              <a:tblPr firstRow="1" bandRow="1">
                <a:tableStyleId>{5C22544A-7EE6-4342-B048-85BDC9FD1C3A}</a:tableStyleId>
              </a:tblPr>
              <a:tblGrid>
                <a:gridCol w="3704431"/>
                <a:gridCol w="3704431"/>
              </a:tblGrid>
              <a:tr h="370840">
                <a:tc>
                  <a:txBody>
                    <a:bodyPr/>
                    <a:lstStyle/>
                    <a:p>
                      <a:r>
                        <a:rPr lang="en-US" dirty="0" smtClean="0"/>
                        <a:t>Original Text</a:t>
                      </a:r>
                      <a:endParaRPr lang="en-US" dirty="0"/>
                    </a:p>
                  </a:txBody>
                  <a:tcPr/>
                </a:tc>
                <a:tc>
                  <a:txBody>
                    <a:bodyPr/>
                    <a:lstStyle/>
                    <a:p>
                      <a:r>
                        <a:rPr lang="en-US" dirty="0" smtClean="0"/>
                        <a:t>Student’s Paper</a:t>
                      </a:r>
                      <a:endParaRPr lang="en-US" dirty="0"/>
                    </a:p>
                  </a:txBody>
                  <a:tcPr/>
                </a:tc>
              </a:tr>
              <a:tr h="370840">
                <a:tc>
                  <a:txBody>
                    <a:bodyPr/>
                    <a:lstStyle/>
                    <a:p>
                      <a:r>
                        <a:rPr lang="en-US" dirty="0" smtClean="0"/>
                        <a:t>Adult criminals and youth involved in illegal activities have reported that guns are not difficult to obtain. Illegal or unregulated transactions are the primary sources of guns used in violent acts; stealing, borrowing from friends or acquaintances, and illegal purchasing of guns are the most common. Less than 1 in 5 guns used for illegal activities were purchased from licensed dealers. </a:t>
                      </a:r>
                      <a:br>
                        <a:rPr lang="en-US" dirty="0" smtClean="0"/>
                      </a:br>
                      <a:r>
                        <a:rPr lang="en-US" dirty="0" smtClean="0"/>
                        <a:t/>
                      </a:r>
                      <a:br>
                        <a:rPr lang="en-US" dirty="0" smtClean="0"/>
                      </a:br>
                      <a:r>
                        <a:rPr lang="en-US" dirty="0" smtClean="0"/>
                        <a:t>Source: Page, Randy M. and </a:t>
                      </a:r>
                      <a:r>
                        <a:rPr lang="en-US" dirty="0" err="1" smtClean="0"/>
                        <a:t>Hammermeister</a:t>
                      </a:r>
                      <a:r>
                        <a:rPr lang="en-US" dirty="0" smtClean="0"/>
                        <a:t>, Jon. “Weapon Carrying and Youth Violence.” </a:t>
                      </a:r>
                      <a:r>
                        <a:rPr lang="en-US" i="1" dirty="0" smtClean="0"/>
                        <a:t>Adolescence</a:t>
                      </a:r>
                      <a:r>
                        <a:rPr lang="en-US" dirty="0" smtClean="0"/>
                        <a:t> 32.127 (1997): 505-513.</a:t>
                      </a:r>
                      <a:endParaRPr lang="en-US" dirty="0"/>
                    </a:p>
                  </a:txBody>
                  <a:tcPr/>
                </a:tc>
                <a:tc>
                  <a:txBody>
                    <a:bodyPr/>
                    <a:lstStyle/>
                    <a:p>
                      <a:r>
                        <a:rPr lang="en-US" dirty="0" smtClean="0"/>
                        <a:t>According to Page and </a:t>
                      </a:r>
                      <a:r>
                        <a:rPr lang="en-US" dirty="0" err="1" smtClean="0"/>
                        <a:t>Hammermeister</a:t>
                      </a:r>
                      <a:r>
                        <a:rPr lang="en-US" dirty="0" smtClean="0"/>
                        <a:t>, adults and youth involved in criminal activity have reported that guns are easy to obtain. Illegal transactions are the main source of guns used in violence. Stealing, borrowing from friends, and illegal purchasing are the most common. Less than 1 in 5 guns used for illegal activities were bought from licensed dealers</a:t>
                      </a:r>
                    </a:p>
                    <a:p>
                      <a:endParaRPr lang="en-US" dirty="0" smtClean="0"/>
                    </a:p>
                    <a:p>
                      <a:endParaRPr lang="en-US" dirty="0" smtClean="0"/>
                    </a:p>
                    <a:p>
                      <a:r>
                        <a:rPr lang="en-US" dirty="0" smtClean="0"/>
                        <a:t>No work cited page</a:t>
                      </a:r>
                      <a:endParaRPr lang="en-US" dirty="0"/>
                    </a:p>
                  </a:txBody>
                  <a:tcPr/>
                </a:tc>
              </a:tr>
            </a:tbl>
          </a:graphicData>
        </a:graphic>
      </p:graphicFrame>
      <p:sp>
        <p:nvSpPr>
          <p:cNvPr id="3" name="Title 2"/>
          <p:cNvSpPr>
            <a:spLocks noGrp="1"/>
          </p:cNvSpPr>
          <p:nvPr>
            <p:ph type="title"/>
          </p:nvPr>
        </p:nvSpPr>
        <p:spPr/>
        <p:txBody>
          <a:bodyPr/>
          <a:lstStyle/>
          <a:p>
            <a:r>
              <a:rPr lang="en-US" dirty="0" smtClean="0"/>
              <a:t>Plagiarism or Appropriate Use? </a:t>
            </a:r>
            <a:endParaRPr lang="en-US" dirty="0"/>
          </a:p>
        </p:txBody>
      </p:sp>
    </p:spTree>
    <p:extLst>
      <p:ext uri="{BB962C8B-B14F-4D97-AF65-F5344CB8AC3E}">
        <p14:creationId xmlns:p14="http://schemas.microsoft.com/office/powerpoint/2010/main" val="16508851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It’s plagiarism! </a:t>
            </a:r>
            <a:endParaRPr lang="en-US" dirty="0"/>
          </a:p>
        </p:txBody>
      </p:sp>
      <p:pic>
        <p:nvPicPr>
          <p:cNvPr id="2050" name="Picture 2" descr="https://www.libraries.psu.edu/content/dam/psul/up/lls/images_plag_quiz/1_plagiar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5119806" cy="294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355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5961443"/>
              </p:ext>
            </p:extLst>
          </p:nvPr>
        </p:nvGraphicFramePr>
        <p:xfrm>
          <a:off x="914400" y="1457960"/>
          <a:ext cx="7408862" cy="5659119"/>
        </p:xfrm>
        <a:graphic>
          <a:graphicData uri="http://schemas.openxmlformats.org/drawingml/2006/table">
            <a:tbl>
              <a:tblPr firstRow="1" bandRow="1">
                <a:tableStyleId>{5C22544A-7EE6-4342-B048-85BDC9FD1C3A}</a:tableStyleId>
              </a:tblPr>
              <a:tblGrid>
                <a:gridCol w="3704431"/>
                <a:gridCol w="3704431"/>
              </a:tblGrid>
              <a:tr h="370840">
                <a:tc>
                  <a:txBody>
                    <a:bodyPr/>
                    <a:lstStyle/>
                    <a:p>
                      <a:r>
                        <a:rPr lang="en-US" dirty="0" smtClean="0"/>
                        <a:t>Original Text</a:t>
                      </a:r>
                      <a:endParaRPr lang="en-US" dirty="0"/>
                    </a:p>
                  </a:txBody>
                  <a:tcPr/>
                </a:tc>
                <a:tc>
                  <a:txBody>
                    <a:bodyPr/>
                    <a:lstStyle/>
                    <a:p>
                      <a:r>
                        <a:rPr lang="en-US" dirty="0" smtClean="0"/>
                        <a:t>Student’s Paper</a:t>
                      </a:r>
                      <a:endParaRPr lang="en-US" dirty="0"/>
                    </a:p>
                  </a:txBody>
                  <a:tcPr/>
                </a:tc>
              </a:tr>
              <a:tr h="370840">
                <a:tc>
                  <a:txBody>
                    <a:bodyPr/>
                    <a:lstStyle/>
                    <a:p>
                      <a:r>
                        <a:rPr lang="en-US" dirty="0" smtClean="0"/>
                        <a:t>It is not difficult to see tomorrow's sophisticated computers rapidly processing complex data from animals and transmitting it in a useful form to humans via an earpiece, handheld device, or spectacle-lens display. Similarly, computers are likely to be able to translate messages from humans into stimuli that suit the cognitive style of the intended animal recipient.</a:t>
                      </a:r>
                    </a:p>
                    <a:p>
                      <a:r>
                        <a:rPr lang="en-US" dirty="0" smtClean="0"/>
                        <a:t>Source: Lloyd, Bruce and Susan Clayton. "Doctor </a:t>
                      </a:r>
                      <a:r>
                        <a:rPr lang="en-US" dirty="0" err="1" smtClean="0"/>
                        <a:t>Dolittle</a:t>
                      </a:r>
                      <a:r>
                        <a:rPr lang="en-US" dirty="0" smtClean="0"/>
                        <a:t> for Real? Raising Questions About Interspecies Communications." </a:t>
                      </a:r>
                      <a:r>
                        <a:rPr lang="en-US" i="1" dirty="0" smtClean="0"/>
                        <a:t>The Futurist</a:t>
                      </a:r>
                      <a:r>
                        <a:rPr lang="en-US" dirty="0" smtClean="0"/>
                        <a:t> March/April 2004: 40-43. </a:t>
                      </a:r>
                    </a:p>
                    <a:p>
                      <a:endParaRPr lang="en-US" dirty="0"/>
                    </a:p>
                  </a:txBody>
                  <a:tcPr/>
                </a:tc>
                <a:tc>
                  <a:txBody>
                    <a:bodyPr/>
                    <a:lstStyle/>
                    <a:p>
                      <a:r>
                        <a:rPr lang="en-US" sz="1700" dirty="0" smtClean="0"/>
                        <a:t>In the future, will humans communicate with animals? Lloyd and Clayton theorize that the super computers of tomorrow will be able to transmit comprehensible information from animals to humans through small devices such as ear pieces. According to their theory, not only will animals talk to us, but we will talk back by using computers to translate our speech into "stimuli that suit the cognitive style of the intended animal recipient" (42).</a:t>
                      </a:r>
                    </a:p>
                    <a:p>
                      <a:endParaRPr lang="en-US" sz="1700" dirty="0" smtClean="0"/>
                    </a:p>
                    <a:p>
                      <a:r>
                        <a:rPr lang="en-US" sz="1700" dirty="0" smtClean="0"/>
                        <a:t>Lloyd, Bruce and Susan Clayton. "Doctor </a:t>
                      </a:r>
                      <a:r>
                        <a:rPr lang="en-US" sz="1700" dirty="0" err="1" smtClean="0"/>
                        <a:t>Dolittle</a:t>
                      </a:r>
                      <a:r>
                        <a:rPr lang="en-US" sz="1700" dirty="0" smtClean="0"/>
                        <a:t> for Real? Raising Questions About Interspecies Communications."  </a:t>
                      </a:r>
                      <a:r>
                        <a:rPr lang="en-US" sz="1700" i="1" dirty="0" smtClean="0"/>
                        <a:t>The Futurist</a:t>
                      </a:r>
                      <a:r>
                        <a:rPr lang="en-US" sz="1700" dirty="0" smtClean="0"/>
                        <a:t> March/April 2004: 40-43. Print.</a:t>
                      </a:r>
                    </a:p>
                    <a:p>
                      <a:endParaRPr lang="en-US" dirty="0"/>
                    </a:p>
                  </a:txBody>
                  <a:tcPr/>
                </a:tc>
              </a:tr>
            </a:tbl>
          </a:graphicData>
        </a:graphic>
      </p:graphicFrame>
      <p:sp>
        <p:nvSpPr>
          <p:cNvPr id="3" name="Title 2"/>
          <p:cNvSpPr>
            <a:spLocks noGrp="1"/>
          </p:cNvSpPr>
          <p:nvPr>
            <p:ph type="title"/>
          </p:nvPr>
        </p:nvSpPr>
        <p:spPr/>
        <p:txBody>
          <a:bodyPr/>
          <a:lstStyle/>
          <a:p>
            <a:r>
              <a:rPr lang="en-US" dirty="0" smtClean="0"/>
              <a:t>Plagiarism or Appropriate Use?</a:t>
            </a:r>
            <a:endParaRPr lang="en-US" dirty="0"/>
          </a:p>
        </p:txBody>
      </p:sp>
    </p:spTree>
    <p:extLst>
      <p:ext uri="{BB962C8B-B14F-4D97-AF65-F5344CB8AC3E}">
        <p14:creationId xmlns:p14="http://schemas.microsoft.com/office/powerpoint/2010/main" val="38388778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It’s Appropriate Use!</a:t>
            </a:r>
            <a:endParaRPr lang="en-US" dirty="0"/>
          </a:p>
        </p:txBody>
      </p:sp>
      <p:pic>
        <p:nvPicPr>
          <p:cNvPr id="3074" name="Picture 2" descr="https://www.libraries.psu.edu/content/dam/psul/up/lls/images_plag_quiz/2_approp_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43200"/>
            <a:ext cx="33337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631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Primary Source</a:t>
            </a:r>
          </a:p>
          <a:p>
            <a:r>
              <a:rPr lang="en-US" dirty="0" smtClean="0"/>
              <a:t>Secondary Source</a:t>
            </a:r>
          </a:p>
          <a:p>
            <a:r>
              <a:rPr lang="en-US" dirty="0" smtClean="0"/>
              <a:t>Book</a:t>
            </a:r>
          </a:p>
          <a:p>
            <a:r>
              <a:rPr lang="en-US" dirty="0" smtClean="0"/>
              <a:t>Academic Journal</a:t>
            </a:r>
          </a:p>
          <a:p>
            <a:r>
              <a:rPr lang="en-US" dirty="0" smtClean="0"/>
              <a:t>Newspaper</a:t>
            </a:r>
          </a:p>
          <a:p>
            <a:r>
              <a:rPr lang="en-US" dirty="0" smtClean="0"/>
              <a:t>Websites</a:t>
            </a:r>
          </a:p>
          <a:p>
            <a:r>
              <a:rPr lang="en-US" dirty="0" smtClean="0"/>
              <a:t>Multimedia</a:t>
            </a:r>
          </a:p>
          <a:p>
            <a:r>
              <a:rPr lang="en-US" dirty="0" smtClean="0"/>
              <a:t>Blogs</a:t>
            </a:r>
          </a:p>
          <a:p>
            <a:r>
              <a:rPr lang="en-US" dirty="0" smtClean="0"/>
              <a:t>Online v. Print sources</a:t>
            </a:r>
          </a:p>
          <a:p>
            <a:pPr marL="0" indent="0">
              <a:buNone/>
            </a:pPr>
            <a:endParaRPr lang="en-US" dirty="0"/>
          </a:p>
        </p:txBody>
      </p:sp>
      <p:sp>
        <p:nvSpPr>
          <p:cNvPr id="3" name="Title 2"/>
          <p:cNvSpPr>
            <a:spLocks noGrp="1"/>
          </p:cNvSpPr>
          <p:nvPr>
            <p:ph type="title"/>
          </p:nvPr>
        </p:nvSpPr>
        <p:spPr/>
        <p:txBody>
          <a:bodyPr/>
          <a:lstStyle/>
          <a:p>
            <a:r>
              <a:rPr lang="en-US" dirty="0" smtClean="0"/>
              <a:t>Types of Sources for Research</a:t>
            </a:r>
            <a:endParaRPr lang="en-US" dirty="0"/>
          </a:p>
        </p:txBody>
      </p:sp>
    </p:spTree>
    <p:extLst>
      <p:ext uri="{BB962C8B-B14F-4D97-AF65-F5344CB8AC3E}">
        <p14:creationId xmlns:p14="http://schemas.microsoft.com/office/powerpoint/2010/main" val="29544928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0950955"/>
              </p:ext>
            </p:extLst>
          </p:nvPr>
        </p:nvGraphicFramePr>
        <p:xfrm>
          <a:off x="838200" y="1447800"/>
          <a:ext cx="7408862" cy="5120640"/>
        </p:xfrm>
        <a:graphic>
          <a:graphicData uri="http://schemas.openxmlformats.org/drawingml/2006/table">
            <a:tbl>
              <a:tblPr firstRow="1" bandRow="1">
                <a:tableStyleId>{5C22544A-7EE6-4342-B048-85BDC9FD1C3A}</a:tableStyleId>
              </a:tblPr>
              <a:tblGrid>
                <a:gridCol w="3704431"/>
                <a:gridCol w="3704431"/>
              </a:tblGrid>
              <a:tr h="370840">
                <a:tc>
                  <a:txBody>
                    <a:bodyPr/>
                    <a:lstStyle/>
                    <a:p>
                      <a:r>
                        <a:rPr lang="en-US" dirty="0" smtClean="0"/>
                        <a:t>Original Text</a:t>
                      </a:r>
                      <a:endParaRPr lang="en-US" dirty="0"/>
                    </a:p>
                  </a:txBody>
                  <a:tcPr/>
                </a:tc>
                <a:tc>
                  <a:txBody>
                    <a:bodyPr/>
                    <a:lstStyle/>
                    <a:p>
                      <a:r>
                        <a:rPr lang="en-US" dirty="0" smtClean="0"/>
                        <a:t>Student’s Paper on Violence</a:t>
                      </a:r>
                      <a:r>
                        <a:rPr lang="en-US" baseline="0" dirty="0" smtClean="0"/>
                        <a:t> in Video Games</a:t>
                      </a:r>
                      <a:endParaRPr lang="en-US" dirty="0"/>
                    </a:p>
                  </a:txBody>
                  <a:tcPr/>
                </a:tc>
              </a:tr>
              <a:tr h="370840">
                <a:tc>
                  <a:txBody>
                    <a:bodyPr/>
                    <a:lstStyle/>
                    <a:p>
                      <a:r>
                        <a:rPr lang="en-US" dirty="0" smtClean="0"/>
                        <a:t>The phenomenon of extremely violent video games is a dubious leap forward in the ability to mainline violence into the minds and lives of young people. Players of violent video games are not simply passive viewers of realistically depicted violence. They instead become the glorified, gun-in-hand, on-screen perpetrators of murder and other criminal acts. </a:t>
                      </a:r>
                      <a:br>
                        <a:rPr lang="en-US" dirty="0" smtClean="0"/>
                      </a:br>
                      <a:r>
                        <a:rPr lang="en-US" dirty="0" smtClean="0"/>
                        <a:t/>
                      </a:r>
                      <a:br>
                        <a:rPr lang="en-US" dirty="0" smtClean="0"/>
                      </a:br>
                      <a:r>
                        <a:rPr lang="en-US" dirty="0" smtClean="0"/>
                        <a:t>Source: Worthy, Kym. "Why Violent Video Games May Be Worse Than Other Media Violence." </a:t>
                      </a:r>
                      <a:r>
                        <a:rPr lang="en-US" i="1" dirty="0" smtClean="0"/>
                        <a:t>Michigan Chronicle</a:t>
                      </a:r>
                      <a:r>
                        <a:rPr lang="en-US" dirty="0" smtClean="0"/>
                        <a:t> 5 Oct. 2005: A1.</a:t>
                      </a:r>
                      <a:endParaRPr lang="en-US" dirty="0"/>
                    </a:p>
                  </a:txBody>
                  <a:tcPr/>
                </a:tc>
                <a:tc>
                  <a:txBody>
                    <a:bodyPr/>
                    <a:lstStyle/>
                    <a:p>
                      <a:r>
                        <a:rPr lang="en-US" dirty="0" smtClean="0"/>
                        <a:t>Worthy claims that players of violent video games are not simply passive viewers of realistically depicted violence. They instead become the glorified, gun-in-hand, on-screen perpetrators of murder and other criminal acts.</a:t>
                      </a:r>
                      <a:br>
                        <a:rPr lang="en-US" dirty="0" smtClean="0"/>
                      </a:br>
                      <a:r>
                        <a:rPr lang="en-US" dirty="0" smtClean="0"/>
                        <a:t/>
                      </a:r>
                      <a:br>
                        <a:rPr lang="en-US" dirty="0" smtClean="0"/>
                      </a:br>
                      <a:r>
                        <a:rPr lang="en-US" dirty="0" smtClean="0"/>
                        <a:t>Worthy, Kym. "Why Violent Video Games May Be Worse Than Other Media Violence." </a:t>
                      </a:r>
                      <a:r>
                        <a:rPr lang="en-US" i="1" dirty="0" smtClean="0"/>
                        <a:t>Michigan Chronicle</a:t>
                      </a:r>
                      <a:r>
                        <a:rPr lang="en-US" dirty="0" smtClean="0"/>
                        <a:t> 5 Oct. 2005: A1. Print.</a:t>
                      </a:r>
                      <a:endParaRPr lang="en-US" dirty="0"/>
                    </a:p>
                  </a:txBody>
                  <a:tcPr/>
                </a:tc>
              </a:tr>
            </a:tbl>
          </a:graphicData>
        </a:graphic>
      </p:graphicFrame>
      <p:sp>
        <p:nvSpPr>
          <p:cNvPr id="3" name="Title 2"/>
          <p:cNvSpPr>
            <a:spLocks noGrp="1"/>
          </p:cNvSpPr>
          <p:nvPr>
            <p:ph type="title"/>
          </p:nvPr>
        </p:nvSpPr>
        <p:spPr/>
        <p:txBody>
          <a:bodyPr/>
          <a:lstStyle/>
          <a:p>
            <a:r>
              <a:rPr lang="en-US" dirty="0" smtClean="0"/>
              <a:t>Plagiarism or Appropriate Use?</a:t>
            </a:r>
            <a:endParaRPr lang="en-US" dirty="0"/>
          </a:p>
        </p:txBody>
      </p:sp>
    </p:spTree>
    <p:extLst>
      <p:ext uri="{BB962C8B-B14F-4D97-AF65-F5344CB8AC3E}">
        <p14:creationId xmlns:p14="http://schemas.microsoft.com/office/powerpoint/2010/main" val="36324431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It’s Plagiarism!</a:t>
            </a:r>
            <a:endParaRPr lang="en-US" dirty="0"/>
          </a:p>
        </p:txBody>
      </p:sp>
      <p:pic>
        <p:nvPicPr>
          <p:cNvPr id="5122" name="Picture 2" descr="https://www.libraries.psu.edu/content/dam/psul/up/lls/images_plag_quiz/3_plagiar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2120756"/>
            <a:ext cx="4533709" cy="26036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5638800"/>
            <a:ext cx="6400800" cy="923330"/>
          </a:xfrm>
          <a:prstGeom prst="rect">
            <a:avLst/>
          </a:prstGeom>
          <a:noFill/>
        </p:spPr>
        <p:txBody>
          <a:bodyPr wrap="square" rtlCol="0">
            <a:spAutoFit/>
          </a:bodyPr>
          <a:lstStyle/>
          <a:p>
            <a:r>
              <a:rPr lang="en-US" dirty="0" smtClean="0"/>
              <a:t>The previous three samples </a:t>
            </a:r>
            <a:r>
              <a:rPr lang="en-US" dirty="0"/>
              <a:t>came from</a:t>
            </a:r>
            <a:r>
              <a:rPr lang="en-US" dirty="0" smtClean="0"/>
              <a:t>: https</a:t>
            </a:r>
            <a:r>
              <a:rPr lang="en-US" dirty="0"/>
              <a:t>://www.libraries.psu.edu/psul/lls/students/plagiarism_quiz.html </a:t>
            </a:r>
          </a:p>
        </p:txBody>
      </p:sp>
    </p:spTree>
    <p:extLst>
      <p:ext uri="{BB962C8B-B14F-4D97-AF65-F5344CB8AC3E}">
        <p14:creationId xmlns:p14="http://schemas.microsoft.com/office/powerpoint/2010/main" val="10453888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800600"/>
          </a:xfrm>
        </p:spPr>
        <p:txBody>
          <a:bodyPr>
            <a:normAutofit/>
          </a:bodyPr>
          <a:lstStyle/>
          <a:p>
            <a:r>
              <a:rPr lang="en-US" dirty="0" smtClean="0"/>
              <a:t>While citing is good, too many citations can hurt your paper because your own ideas are not strong. </a:t>
            </a:r>
          </a:p>
          <a:p>
            <a:r>
              <a:rPr lang="en-US" dirty="0" smtClean="0"/>
              <a:t>Questions to ask:</a:t>
            </a:r>
          </a:p>
          <a:p>
            <a:pPr lvl="1"/>
            <a:r>
              <a:rPr lang="en-US" dirty="0"/>
              <a:t>Did I provide adequate commentary on the cited material? </a:t>
            </a:r>
            <a:endParaRPr lang="en-US" dirty="0" smtClean="0"/>
          </a:p>
          <a:p>
            <a:pPr lvl="1"/>
            <a:r>
              <a:rPr lang="en-US" dirty="0"/>
              <a:t>Did I begin and end my paragraphs in my own voice? </a:t>
            </a:r>
          </a:p>
          <a:p>
            <a:pPr lvl="1"/>
            <a:r>
              <a:rPr lang="en-US" dirty="0"/>
              <a:t>Have I used the cited material to support my specific thesis? </a:t>
            </a:r>
          </a:p>
          <a:p>
            <a:pPr lvl="1"/>
            <a:r>
              <a:rPr lang="en-US" dirty="0"/>
              <a:t>Have I relied too heavily on one source? </a:t>
            </a:r>
          </a:p>
          <a:p>
            <a:pPr lvl="1"/>
            <a:r>
              <a:rPr lang="en-US" dirty="0"/>
              <a:t>Have I included too many direct quotations</a:t>
            </a:r>
            <a:r>
              <a:rPr lang="en-US" dirty="0" smtClean="0"/>
              <a:t>?</a:t>
            </a:r>
          </a:p>
          <a:p>
            <a:pPr lvl="1"/>
            <a:endParaRPr lang="en-US" dirty="0"/>
          </a:p>
          <a:p>
            <a:pPr marL="301943" lvl="1" indent="0">
              <a:buNone/>
            </a:pPr>
            <a:r>
              <a:rPr lang="en-US" dirty="0"/>
              <a:t>http://writingcenter.waldenu.edu/33.htm</a:t>
            </a:r>
            <a:endParaRPr lang="en-US" dirty="0" smtClean="0"/>
          </a:p>
          <a:p>
            <a:pPr lvl="1"/>
            <a:endParaRPr lang="en-US" dirty="0"/>
          </a:p>
          <a:p>
            <a:pPr lvl="1"/>
            <a:endParaRPr lang="en-US" dirty="0"/>
          </a:p>
        </p:txBody>
      </p:sp>
      <p:sp>
        <p:nvSpPr>
          <p:cNvPr id="3" name="Title 2"/>
          <p:cNvSpPr>
            <a:spLocks noGrp="1"/>
          </p:cNvSpPr>
          <p:nvPr>
            <p:ph type="title"/>
          </p:nvPr>
        </p:nvSpPr>
        <p:spPr/>
        <p:txBody>
          <a:bodyPr/>
          <a:lstStyle/>
          <a:p>
            <a:r>
              <a:rPr lang="en-US" dirty="0" smtClean="0"/>
              <a:t>How often should you cite?</a:t>
            </a:r>
            <a:endParaRPr lang="en-US" dirty="0"/>
          </a:p>
        </p:txBody>
      </p:sp>
    </p:spTree>
    <p:extLst>
      <p:ext uri="{BB962C8B-B14F-4D97-AF65-F5344CB8AC3E}">
        <p14:creationId xmlns:p14="http://schemas.microsoft.com/office/powerpoint/2010/main" val="37364787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667000"/>
            <a:ext cx="7408333" cy="753533"/>
          </a:xfrm>
        </p:spPr>
        <p:txBody>
          <a:bodyPr>
            <a:normAutofit/>
          </a:bodyPr>
          <a:lstStyle/>
          <a:p>
            <a:r>
              <a:rPr lang="en-US" sz="3200" dirty="0" smtClean="0"/>
              <a:t>When in doubt, cite your research!</a:t>
            </a:r>
            <a:endParaRPr lang="en-US" sz="3200" dirty="0"/>
          </a:p>
        </p:txBody>
      </p:sp>
      <p:sp>
        <p:nvSpPr>
          <p:cNvPr id="3" name="Title 2"/>
          <p:cNvSpPr>
            <a:spLocks noGrp="1"/>
          </p:cNvSpPr>
          <p:nvPr>
            <p:ph type="title"/>
          </p:nvPr>
        </p:nvSpPr>
        <p:spPr/>
        <p:txBody>
          <a:bodyPr/>
          <a:lstStyle/>
          <a:p>
            <a:r>
              <a:rPr lang="en-US" dirty="0" smtClean="0"/>
              <a:t>Remember…..</a:t>
            </a:r>
            <a:endParaRPr lang="en-US" dirty="0"/>
          </a:p>
        </p:txBody>
      </p:sp>
      <p:pic>
        <p:nvPicPr>
          <p:cNvPr id="6146" name="Picture 2" descr="citation%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62644"/>
            <a:ext cx="4648200" cy="274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559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362200"/>
            <a:ext cx="7408333" cy="4182533"/>
          </a:xfrm>
        </p:spPr>
        <p:txBody>
          <a:bodyPr>
            <a:normAutofit/>
          </a:bodyPr>
          <a:lstStyle/>
          <a:p>
            <a:r>
              <a:rPr lang="en-US" dirty="0">
                <a:hlinkClick r:id="rId2"/>
              </a:rPr>
              <a:t>http://</a:t>
            </a:r>
            <a:r>
              <a:rPr lang="en-US" dirty="0" smtClean="0">
                <a:hlinkClick r:id="rId2"/>
              </a:rPr>
              <a:t>www.nova.edu/library/help/tutorials/basics.html</a:t>
            </a:r>
            <a:endParaRPr lang="en-US" dirty="0" smtClean="0"/>
          </a:p>
          <a:p>
            <a:r>
              <a:rPr lang="en-US" dirty="0">
                <a:hlinkClick r:id="rId3"/>
              </a:rPr>
              <a:t>https://owl.english.purdue.edu</a:t>
            </a:r>
            <a:r>
              <a:rPr lang="en-US" dirty="0" smtClean="0">
                <a:hlinkClick r:id="rId3"/>
              </a:rPr>
              <a:t>/</a:t>
            </a:r>
            <a:endParaRPr lang="en-US" dirty="0" smtClean="0"/>
          </a:p>
          <a:p>
            <a:r>
              <a:rPr lang="en-US" dirty="0">
                <a:hlinkClick r:id="rId4"/>
              </a:rPr>
              <a:t>http://</a:t>
            </a:r>
            <a:r>
              <a:rPr lang="en-US" dirty="0" smtClean="0">
                <a:hlinkClick r:id="rId4"/>
              </a:rPr>
              <a:t>www.lib.berkeley.edu/TeachingLib/Guides/Internet/Evaluate.html</a:t>
            </a:r>
            <a:endParaRPr lang="en-US" dirty="0" smtClean="0"/>
          </a:p>
          <a:p>
            <a:r>
              <a:rPr lang="en-US" dirty="0">
                <a:hlinkClick r:id="rId5"/>
              </a:rPr>
              <a:t>http://</a:t>
            </a:r>
            <a:r>
              <a:rPr lang="en-US" dirty="0" smtClean="0">
                <a:hlinkClick r:id="rId5"/>
              </a:rPr>
              <a:t>writingcenter.waldenu.edu/33.htm</a:t>
            </a:r>
            <a:endParaRPr lang="en-US" dirty="0" smtClean="0"/>
          </a:p>
          <a:p>
            <a:r>
              <a:rPr lang="en-US" dirty="0">
                <a:hlinkClick r:id="rId6"/>
              </a:rPr>
              <a:t>https://</a:t>
            </a:r>
            <a:r>
              <a:rPr lang="en-US" dirty="0" smtClean="0">
                <a:hlinkClick r:id="rId6"/>
              </a:rPr>
              <a:t>www.libraries.psu.edu/psul/lls/students/plagiarism_quiz.html</a:t>
            </a:r>
            <a:endParaRPr lang="en-US" dirty="0" smtClean="0"/>
          </a:p>
          <a:p>
            <a:r>
              <a:rPr lang="en-US" dirty="0">
                <a:hlinkClick r:id="rId7"/>
              </a:rPr>
              <a:t>https://owl.english.purdue.edu/owl/resource/747/02</a:t>
            </a:r>
            <a:r>
              <a:rPr lang="en-US" dirty="0" smtClean="0">
                <a:hlinkClick r:id="rId7"/>
              </a:rPr>
              <a:t>/</a:t>
            </a:r>
            <a:endParaRPr lang="en-US" dirty="0" smtClean="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Other Resources Used</a:t>
            </a:r>
            <a:endParaRPr lang="en-US" dirty="0"/>
          </a:p>
        </p:txBody>
      </p:sp>
    </p:spTree>
    <p:extLst>
      <p:ext uri="{BB962C8B-B14F-4D97-AF65-F5344CB8AC3E}">
        <p14:creationId xmlns:p14="http://schemas.microsoft.com/office/powerpoint/2010/main" val="34393665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4030133"/>
          </a:xfrm>
        </p:spPr>
        <p:txBody>
          <a:bodyPr>
            <a:normAutofit lnSpcReduction="10000"/>
          </a:bodyPr>
          <a:lstStyle/>
          <a:p>
            <a:r>
              <a:rPr lang="en-US" dirty="0" smtClean="0"/>
              <a:t>Choosing good sources is essential for your project!</a:t>
            </a:r>
          </a:p>
          <a:p>
            <a:r>
              <a:rPr lang="en-US" dirty="0" smtClean="0"/>
              <a:t>The Internet is great but you have to be careful!</a:t>
            </a:r>
          </a:p>
          <a:p>
            <a:r>
              <a:rPr lang="en-US" dirty="0" smtClean="0"/>
              <a:t>Some basic questions:</a:t>
            </a:r>
          </a:p>
          <a:p>
            <a:pPr lvl="1"/>
            <a:r>
              <a:rPr lang="en-US" dirty="0" smtClean="0"/>
              <a:t>Who is the author? Qualifications?</a:t>
            </a:r>
          </a:p>
          <a:p>
            <a:pPr lvl="1"/>
            <a:r>
              <a:rPr lang="en-US" dirty="0" smtClean="0"/>
              <a:t>What organizations published it?</a:t>
            </a:r>
          </a:p>
          <a:p>
            <a:pPr lvl="1"/>
            <a:r>
              <a:rPr lang="en-US" dirty="0" smtClean="0"/>
              <a:t>When was it written?</a:t>
            </a:r>
          </a:p>
          <a:p>
            <a:pPr lvl="1"/>
            <a:r>
              <a:rPr lang="en-US" dirty="0" smtClean="0"/>
              <a:t>Type of website and who funds it? .com? .</a:t>
            </a:r>
            <a:r>
              <a:rPr lang="en-US" dirty="0" err="1" smtClean="0"/>
              <a:t>gov</a:t>
            </a:r>
            <a:r>
              <a:rPr lang="en-US" dirty="0" smtClean="0"/>
              <a:t>? .org? .</a:t>
            </a:r>
            <a:r>
              <a:rPr lang="en-US" dirty="0" err="1" smtClean="0"/>
              <a:t>edu</a:t>
            </a:r>
            <a:r>
              <a:rPr lang="en-US" dirty="0" smtClean="0"/>
              <a:t>?</a:t>
            </a:r>
          </a:p>
          <a:p>
            <a:pPr lvl="1"/>
            <a:r>
              <a:rPr lang="en-US" dirty="0" smtClean="0"/>
              <a:t>The following slides </a:t>
            </a:r>
            <a:r>
              <a:rPr lang="en-US" dirty="0"/>
              <a:t>are from: http://www.lib.berkeley.edu/TeachingLib/Guides/Internet/Evaluate.html</a:t>
            </a:r>
            <a:endParaRPr lang="en-US" dirty="0" smtClean="0"/>
          </a:p>
          <a:p>
            <a:endParaRPr lang="en-US" dirty="0"/>
          </a:p>
        </p:txBody>
      </p:sp>
      <p:sp>
        <p:nvSpPr>
          <p:cNvPr id="3" name="Title 2"/>
          <p:cNvSpPr>
            <a:spLocks noGrp="1"/>
          </p:cNvSpPr>
          <p:nvPr>
            <p:ph type="title"/>
          </p:nvPr>
        </p:nvSpPr>
        <p:spPr/>
        <p:txBody>
          <a:bodyPr/>
          <a:lstStyle/>
          <a:p>
            <a:r>
              <a:rPr lang="en-US" dirty="0" smtClean="0"/>
              <a:t>Selecting Good Sources </a:t>
            </a:r>
            <a:endParaRPr lang="en-US" dirty="0"/>
          </a:p>
        </p:txBody>
      </p:sp>
    </p:spTree>
    <p:extLst>
      <p:ext uri="{BB962C8B-B14F-4D97-AF65-F5344CB8AC3E}">
        <p14:creationId xmlns:p14="http://schemas.microsoft.com/office/powerpoint/2010/main" val="8773639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 1. Before you leave the list of search results -- before you click and get interested in anything written on the page -- glean all you can from the URLs of each page. </a:t>
            </a:r>
          </a:p>
          <a:p>
            <a:r>
              <a:rPr lang="en-US" dirty="0"/>
              <a:t>    2. Then choose pages most likely to be reliable and authentic. </a:t>
            </a:r>
            <a:endParaRPr lang="en-US" dirty="0" smtClean="0"/>
          </a:p>
          <a:p>
            <a:r>
              <a:rPr lang="en-US" dirty="0" smtClean="0"/>
              <a:t>Questions to ask:</a:t>
            </a:r>
          </a:p>
          <a:p>
            <a:pPr lvl="1"/>
            <a:r>
              <a:rPr lang="en-US" b="1" dirty="0"/>
              <a:t>Is it somebody's </a:t>
            </a:r>
            <a:r>
              <a:rPr lang="en-US" b="1" dirty="0">
                <a:hlinkClick r:id="rId3"/>
              </a:rPr>
              <a:t>personal page</a:t>
            </a:r>
            <a:r>
              <a:rPr lang="en-US" b="1" dirty="0"/>
              <a:t>? </a:t>
            </a:r>
            <a:r>
              <a:rPr lang="en-US" dirty="0"/>
              <a:t>Read the </a:t>
            </a:r>
            <a:r>
              <a:rPr lang="en-US" dirty="0">
                <a:hlinkClick r:id="rId4"/>
              </a:rPr>
              <a:t>URL</a:t>
            </a:r>
            <a:r>
              <a:rPr lang="en-US" dirty="0"/>
              <a:t> </a:t>
            </a:r>
            <a:r>
              <a:rPr lang="en-US" dirty="0" smtClean="0"/>
              <a:t>carefully</a:t>
            </a:r>
            <a:endParaRPr lang="en-US" dirty="0"/>
          </a:p>
          <a:p>
            <a:pPr lvl="1"/>
            <a:r>
              <a:rPr lang="en-US" b="1" dirty="0"/>
              <a:t>What type of </a:t>
            </a:r>
            <a:r>
              <a:rPr lang="en-US" b="1" dirty="0">
                <a:hlinkClick r:id="rId5"/>
              </a:rPr>
              <a:t>domain</a:t>
            </a:r>
            <a:r>
              <a:rPr lang="en-US" b="1" dirty="0"/>
              <a:t> does it come from ?</a:t>
            </a:r>
            <a:r>
              <a:rPr lang="en-US" dirty="0"/>
              <a:t> </a:t>
            </a:r>
            <a:br>
              <a:rPr lang="en-US" dirty="0"/>
            </a:br>
            <a:r>
              <a:rPr lang="en-US" dirty="0"/>
              <a:t>(educational, nonprofit, commercial, government, etc.) </a:t>
            </a:r>
            <a:endParaRPr lang="en-US" dirty="0" smtClean="0"/>
          </a:p>
          <a:p>
            <a:pPr lvl="1"/>
            <a:r>
              <a:rPr lang="en-US" b="1" dirty="0"/>
              <a:t>Is it published by an entity that makes sense?</a:t>
            </a:r>
            <a:endParaRPr lang="en-US" dirty="0"/>
          </a:p>
          <a:p>
            <a:pPr lvl="1"/>
            <a:endParaRPr lang="en-US" dirty="0"/>
          </a:p>
        </p:txBody>
      </p:sp>
      <p:sp>
        <p:nvSpPr>
          <p:cNvPr id="3" name="Title 2"/>
          <p:cNvSpPr>
            <a:spLocks noGrp="1"/>
          </p:cNvSpPr>
          <p:nvPr>
            <p:ph type="title"/>
          </p:nvPr>
        </p:nvSpPr>
        <p:spPr/>
        <p:txBody>
          <a:bodyPr/>
          <a:lstStyle/>
          <a:p>
            <a:r>
              <a:rPr lang="en-US" dirty="0" smtClean="0"/>
              <a:t>1. What can a URL tell you?</a:t>
            </a:r>
            <a:endParaRPr lang="en-US" dirty="0"/>
          </a:p>
        </p:txBody>
      </p:sp>
    </p:spTree>
    <p:extLst>
      <p:ext uri="{BB962C8B-B14F-4D97-AF65-F5344CB8AC3E}">
        <p14:creationId xmlns:p14="http://schemas.microsoft.com/office/powerpoint/2010/main" val="7127470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3916363"/>
          </a:xfrm>
        </p:spPr>
        <p:txBody>
          <a:bodyPr>
            <a:normAutofit fontScale="92500"/>
          </a:bodyPr>
          <a:lstStyle/>
          <a:p>
            <a:r>
              <a:rPr lang="en-US" dirty="0" smtClean="0"/>
              <a:t> </a:t>
            </a:r>
            <a:r>
              <a:rPr lang="en-US" dirty="0"/>
              <a:t>Look for links that say "</a:t>
            </a:r>
            <a:r>
              <a:rPr lang="en-US" b="1" dirty="0"/>
              <a:t>About us</a:t>
            </a:r>
            <a:r>
              <a:rPr lang="en-US" dirty="0"/>
              <a:t>," "</a:t>
            </a:r>
            <a:r>
              <a:rPr lang="en-US" b="1" dirty="0"/>
              <a:t>Philosophy</a:t>
            </a:r>
            <a:r>
              <a:rPr lang="en-US" dirty="0"/>
              <a:t>," "</a:t>
            </a:r>
            <a:r>
              <a:rPr lang="en-US" b="1" dirty="0"/>
              <a:t>Background</a:t>
            </a:r>
            <a:r>
              <a:rPr lang="en-US" dirty="0"/>
              <a:t>," "</a:t>
            </a:r>
            <a:r>
              <a:rPr lang="en-US" b="1" dirty="0"/>
              <a:t>Biography</a:t>
            </a:r>
            <a:r>
              <a:rPr lang="en-US" dirty="0"/>
              <a:t>", etc</a:t>
            </a:r>
            <a:r>
              <a:rPr lang="en-US" dirty="0" smtClean="0"/>
              <a:t>.</a:t>
            </a:r>
          </a:p>
          <a:p>
            <a:r>
              <a:rPr lang="en-US" dirty="0"/>
              <a:t>If you cannot find any links like these, you can often find this kind of information if you </a:t>
            </a:r>
            <a:r>
              <a:rPr lang="en-US" b="1" dirty="0"/>
              <a:t>Truncate back the URL</a:t>
            </a:r>
            <a:r>
              <a:rPr lang="en-US" dirty="0" smtClean="0"/>
              <a:t>.</a:t>
            </a:r>
          </a:p>
          <a:p>
            <a:r>
              <a:rPr lang="en-US" dirty="0"/>
              <a:t>Look for the date "last updated" - usually at the bottom of a web page. </a:t>
            </a:r>
            <a:endParaRPr lang="en-US" dirty="0" smtClean="0"/>
          </a:p>
          <a:p>
            <a:r>
              <a:rPr lang="en-US" dirty="0" smtClean="0"/>
              <a:t>Questions to ask:</a:t>
            </a:r>
          </a:p>
          <a:p>
            <a:pPr lvl="1"/>
            <a:r>
              <a:rPr lang="en-US" b="1" dirty="0"/>
              <a:t>Who wrote the page? </a:t>
            </a:r>
            <a:endParaRPr lang="en-US" b="1" dirty="0" smtClean="0"/>
          </a:p>
          <a:p>
            <a:pPr lvl="1"/>
            <a:r>
              <a:rPr lang="en-US" b="1" dirty="0"/>
              <a:t>Is the page dated? Is it current enough? </a:t>
            </a:r>
            <a:endParaRPr lang="en-US" b="1" dirty="0" smtClean="0"/>
          </a:p>
          <a:p>
            <a:pPr lvl="1"/>
            <a:r>
              <a:rPr lang="en-US" b="1" dirty="0"/>
              <a:t>What are the author's credentials on this subject? </a:t>
            </a:r>
            <a:endParaRPr lang="en-US" dirty="0"/>
          </a:p>
        </p:txBody>
      </p:sp>
      <p:sp>
        <p:nvSpPr>
          <p:cNvPr id="3" name="Title 2"/>
          <p:cNvSpPr>
            <a:spLocks noGrp="1"/>
          </p:cNvSpPr>
          <p:nvPr>
            <p:ph type="title"/>
          </p:nvPr>
        </p:nvSpPr>
        <p:spPr>
          <a:xfrm>
            <a:off x="457200" y="457200"/>
            <a:ext cx="8229600" cy="1143000"/>
          </a:xfrm>
        </p:spPr>
        <p:txBody>
          <a:bodyPr>
            <a:normAutofit fontScale="90000"/>
          </a:bodyPr>
          <a:lstStyle/>
          <a:p>
            <a:r>
              <a:rPr lang="en-US" b="1" dirty="0"/>
              <a:t>2. Scan the perimeter of the page, looking for answers to these questions:</a:t>
            </a:r>
            <a:endParaRPr lang="en-US" dirty="0"/>
          </a:p>
        </p:txBody>
      </p:sp>
    </p:spTree>
    <p:extLst>
      <p:ext uri="{BB962C8B-B14F-4D97-AF65-F5344CB8AC3E}">
        <p14:creationId xmlns:p14="http://schemas.microsoft.com/office/powerpoint/2010/main" val="34754260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normAutofit fontScale="92500" lnSpcReduction="10000"/>
          </a:bodyPr>
          <a:lstStyle/>
          <a:p>
            <a:r>
              <a:rPr lang="en-US" dirty="0" smtClean="0"/>
              <a:t>Look for a link called "links," "additional sites," "related links," etc. </a:t>
            </a:r>
          </a:p>
          <a:p>
            <a:r>
              <a:rPr lang="en-US" dirty="0" smtClean="0"/>
              <a:t>In the text, if you see little footnote numbers or links that might refer to documentation, take the time to explore them. </a:t>
            </a:r>
          </a:p>
          <a:p>
            <a:r>
              <a:rPr lang="en-US" dirty="0" smtClean="0"/>
              <a:t>Look at the publisher of the page (first part of the URL). </a:t>
            </a:r>
          </a:p>
          <a:p>
            <a:r>
              <a:rPr lang="en-US" dirty="0" smtClean="0"/>
              <a:t>Questions to ask:</a:t>
            </a:r>
          </a:p>
          <a:p>
            <a:pPr lvl="1"/>
            <a:r>
              <a:rPr lang="en-US" b="1" dirty="0" smtClean="0"/>
              <a:t>Are sources documented with footnotes or links? </a:t>
            </a:r>
          </a:p>
          <a:p>
            <a:pPr lvl="1"/>
            <a:r>
              <a:rPr lang="en-US" b="1" dirty="0" smtClean="0"/>
              <a:t>If reproduced information (from another source), is it complete, not altered, not fake or forged? </a:t>
            </a:r>
          </a:p>
          <a:p>
            <a:pPr lvl="1"/>
            <a:r>
              <a:rPr lang="en-US" b="1" dirty="0"/>
              <a:t>Are there links to other resources on the topic? </a:t>
            </a:r>
            <a:endParaRPr lang="en-US" b="1" dirty="0" smtClean="0"/>
          </a:p>
          <a:p>
            <a:pPr lvl="1"/>
            <a:endParaRPr lang="en-US" dirty="0"/>
          </a:p>
        </p:txBody>
      </p:sp>
      <p:sp>
        <p:nvSpPr>
          <p:cNvPr id="3" name="Title 2"/>
          <p:cNvSpPr>
            <a:spLocks noGrp="1"/>
          </p:cNvSpPr>
          <p:nvPr>
            <p:ph type="title"/>
          </p:nvPr>
        </p:nvSpPr>
        <p:spPr/>
        <p:txBody>
          <a:bodyPr>
            <a:normAutofit fontScale="90000"/>
          </a:bodyPr>
          <a:lstStyle/>
          <a:p>
            <a:r>
              <a:rPr lang="en-US" b="1" dirty="0" smtClean="0"/>
              <a:t>3. Look </a:t>
            </a:r>
            <a:r>
              <a:rPr lang="en-US" b="1" dirty="0"/>
              <a:t>for indicators of quality information</a:t>
            </a:r>
            <a:endParaRPr lang="en-US" dirty="0"/>
          </a:p>
        </p:txBody>
      </p:sp>
    </p:spTree>
    <p:extLst>
      <p:ext uri="{BB962C8B-B14F-4D97-AF65-F5344CB8AC3E}">
        <p14:creationId xmlns:p14="http://schemas.microsoft.com/office/powerpoint/2010/main" val="41671745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Find out what other web pages link to this page</a:t>
            </a:r>
            <a:r>
              <a:rPr lang="en-US" dirty="0" smtClean="0"/>
              <a:t>.</a:t>
            </a:r>
          </a:p>
          <a:p>
            <a:r>
              <a:rPr lang="en-US" dirty="0"/>
              <a:t>Look up the author's name in Google or Yahoo</a:t>
            </a:r>
            <a:r>
              <a:rPr lang="en-US" dirty="0" smtClean="0"/>
              <a:t>!</a:t>
            </a:r>
          </a:p>
          <a:p>
            <a:r>
              <a:rPr lang="en-US" dirty="0" smtClean="0"/>
              <a:t>Questions to Ask:</a:t>
            </a:r>
          </a:p>
          <a:p>
            <a:pPr lvl="1"/>
            <a:r>
              <a:rPr lang="en-US" b="1" dirty="0"/>
              <a:t>Who links to the page? </a:t>
            </a:r>
            <a:endParaRPr lang="en-US" b="1" dirty="0" smtClean="0"/>
          </a:p>
          <a:p>
            <a:pPr lvl="1"/>
            <a:r>
              <a:rPr lang="en-US" b="1" dirty="0"/>
              <a:t>What do others say about the author or responsible authoring body?</a:t>
            </a:r>
            <a:endParaRPr lang="en-US" dirty="0"/>
          </a:p>
        </p:txBody>
      </p:sp>
      <p:sp>
        <p:nvSpPr>
          <p:cNvPr id="3" name="Title 2"/>
          <p:cNvSpPr>
            <a:spLocks noGrp="1"/>
          </p:cNvSpPr>
          <p:nvPr>
            <p:ph type="title"/>
          </p:nvPr>
        </p:nvSpPr>
        <p:spPr/>
        <p:txBody>
          <a:bodyPr/>
          <a:lstStyle/>
          <a:p>
            <a:r>
              <a:rPr lang="en-US" b="1" dirty="0"/>
              <a:t>4. What do others say?</a:t>
            </a:r>
            <a:endParaRPr lang="en-US" dirty="0"/>
          </a:p>
        </p:txBody>
      </p:sp>
    </p:spTree>
    <p:extLst>
      <p:ext uri="{BB962C8B-B14F-4D97-AF65-F5344CB8AC3E}">
        <p14:creationId xmlns:p14="http://schemas.microsoft.com/office/powerpoint/2010/main" val="8751034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492</TotalTime>
  <Words>3776</Words>
  <Application>Microsoft Macintosh PowerPoint</Application>
  <PresentationFormat>On-screen Show (4:3)</PresentationFormat>
  <Paragraphs>278</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Waveform</vt:lpstr>
      <vt:lpstr>Researching, MLA Formatting, and Citations</vt:lpstr>
      <vt:lpstr>Researching: The Basics</vt:lpstr>
      <vt:lpstr>Starting Research</vt:lpstr>
      <vt:lpstr>Types of Sources for Research</vt:lpstr>
      <vt:lpstr>Selecting Good Sources </vt:lpstr>
      <vt:lpstr>1. What can a URL tell you?</vt:lpstr>
      <vt:lpstr>2. Scan the perimeter of the page, looking for answers to these questions:</vt:lpstr>
      <vt:lpstr>3. Look for indicators of quality information</vt:lpstr>
      <vt:lpstr>4. What do others say?</vt:lpstr>
      <vt:lpstr>5. Does it all add up?</vt:lpstr>
      <vt:lpstr>Wikipedia…To Use or Not to Use?</vt:lpstr>
      <vt:lpstr>PowerPoint Presentation</vt:lpstr>
      <vt:lpstr>And now you have a quality source!</vt:lpstr>
      <vt:lpstr>Evaluate this source! Good or Bad?</vt:lpstr>
      <vt:lpstr>Evaluate the source! Good or bad?</vt:lpstr>
      <vt:lpstr>Understanding Fact vs. Opinion</vt:lpstr>
      <vt:lpstr>Fact or Opinion?</vt:lpstr>
      <vt:lpstr>Fact or Opinion?</vt:lpstr>
      <vt:lpstr>Fact or Opinion?</vt:lpstr>
      <vt:lpstr>Fact or Opinion?</vt:lpstr>
      <vt:lpstr>Don’t be like Calvin. Do your research and do it well!</vt:lpstr>
      <vt:lpstr>MLA Formatting</vt:lpstr>
      <vt:lpstr>Sample MLA Format</vt:lpstr>
      <vt:lpstr>Help Nemo fix his paper!</vt:lpstr>
      <vt:lpstr>Work Cited-MLA Format</vt:lpstr>
      <vt:lpstr>Work Cited Tools</vt:lpstr>
      <vt:lpstr>MLA Citations</vt:lpstr>
      <vt:lpstr>Why use citations?</vt:lpstr>
      <vt:lpstr>In-Text Citations</vt:lpstr>
      <vt:lpstr>In-Text Citation</vt:lpstr>
      <vt:lpstr>In-Text Citations</vt:lpstr>
      <vt:lpstr>In-Text Citations</vt:lpstr>
      <vt:lpstr>In-Text Citations</vt:lpstr>
      <vt:lpstr>Electronic and Internet Citations</vt:lpstr>
      <vt:lpstr>Plagiarism and Citations</vt:lpstr>
      <vt:lpstr>Plagiarism or Appropriate Use? </vt:lpstr>
      <vt:lpstr>It’s plagiarism! </vt:lpstr>
      <vt:lpstr>Plagiarism or Appropriate Use?</vt:lpstr>
      <vt:lpstr>It’s Appropriate Use!</vt:lpstr>
      <vt:lpstr>Plagiarism or Appropriate Use?</vt:lpstr>
      <vt:lpstr>It’s Plagiarism!</vt:lpstr>
      <vt:lpstr>How often should you cite?</vt:lpstr>
      <vt:lpstr>Remember…..</vt:lpstr>
      <vt:lpstr>Other Resources Used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MLA Formatting, and Citations</dc:title>
  <dc:creator>Nicole Macko</dc:creator>
  <cp:lastModifiedBy>AAPS Information Technology Department</cp:lastModifiedBy>
  <cp:revision>23</cp:revision>
  <dcterms:created xsi:type="dcterms:W3CDTF">2014-09-28T01:06:01Z</dcterms:created>
  <dcterms:modified xsi:type="dcterms:W3CDTF">2016-03-08T13:52:08Z</dcterms:modified>
</cp:coreProperties>
</file>