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9977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6699"/>
    <a:srgbClr val="FF0066"/>
    <a:srgbClr val="FF9999"/>
    <a:srgbClr val="99FFCC"/>
    <a:srgbClr val="3333FF"/>
    <a:srgbClr val="812D83"/>
    <a:srgbClr val="E54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/>
            </a:lvl1pPr>
          </a:lstStyle>
          <a:p>
            <a:fld id="{A19186CC-9A07-E941-96B3-BF11D44A70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26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EAD1B1-122E-CD4E-9BD6-0EB1B9ACDF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68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0C2AE-43C4-4847-98B7-FFF7B756A8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81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99BCC-DE8E-C443-B7AE-664A146399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29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7309A6-209D-1441-9C1E-EDC7ADC354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6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4E4DED-3638-2441-A008-BA4CE9165D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11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803BB2-3EDA-7843-B44F-662F41B916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72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07DCBD-BD0F-1849-8D18-154A5BA7A9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51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3894F-7AD5-F348-B331-6AC95BDF17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7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FF9E2A-86A0-CC42-A6B8-271815BAB5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2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08EC95-62EE-3E40-B730-F5B0E0EFAC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22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71642E-72DB-BE43-A50D-BEFFFE439F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45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C2F854-2DDF-9848-8F05-5F378CED54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5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E3627A-CE37-C54E-AB32-8882CC6933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36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8EDA76-617E-A545-9109-B3F3C43385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3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FE391-D308-8545-AD39-CDD4C8727E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94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1A0BAA-AE78-7845-9F30-AB364F442F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7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FFCC"/>
            </a:gs>
            <a:gs pos="100000">
              <a:srgbClr val="FFFF9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664D7F7-3EEC-9D45-8607-E8DD6AAFDE0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7.png"/><Relationship Id="rId3" Type="http://schemas.openxmlformats.org/officeDocument/2006/relationships/hyperlink" Target="http://www.apple.com/itunes/ads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youtube.com/watch?v=lqT_dPApj9U" TargetMode="External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IZW5trdE5o" TargetMode="External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pOvzGiheOM" TargetMode="External"/><Relationship Id="rId4" Type="http://schemas.openxmlformats.org/officeDocument/2006/relationships/hyperlink" Target="https://www.youtube.com/watch?v=Q5qZedMTkkE" TargetMode="External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DTBnsqxZ3k" TargetMode="External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s://www.youtube.com/watch?v=6dQRCOEeHaY" TargetMode="External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hyperlink" Target="https://www.youtube.com/watch?v=SKL254Y_jtc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5"/>
          <p:cNvSpPr>
            <a:spLocks noChangeArrowheads="1" noChangeShapeType="1" noTextEdit="1"/>
          </p:cNvSpPr>
          <p:nvPr/>
        </p:nvSpPr>
        <p:spPr bwMode="auto">
          <a:xfrm>
            <a:off x="1752600" y="2133600"/>
            <a:ext cx="5257800" cy="23447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Propaganda!</a:t>
            </a:r>
          </a:p>
        </p:txBody>
      </p:sp>
      <p:sp>
        <p:nvSpPr>
          <p:cNvPr id="3075" name="AutoShape 6"/>
          <p:cNvSpPr>
            <a:spLocks noChangeArrowheads="1"/>
          </p:cNvSpPr>
          <p:nvPr/>
        </p:nvSpPr>
        <p:spPr bwMode="auto">
          <a:xfrm rot="-1337773">
            <a:off x="1981200" y="1295400"/>
            <a:ext cx="1752600" cy="1295400"/>
          </a:xfrm>
          <a:prstGeom prst="irregularSeal1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/>
              <a:t>NEW!</a:t>
            </a:r>
          </a:p>
        </p:txBody>
      </p:sp>
      <p:sp>
        <p:nvSpPr>
          <p:cNvPr id="3076" name="AutoShape 7"/>
          <p:cNvSpPr>
            <a:spLocks noChangeArrowheads="1"/>
          </p:cNvSpPr>
          <p:nvPr/>
        </p:nvSpPr>
        <p:spPr bwMode="auto">
          <a:xfrm rot="2434137">
            <a:off x="5334000" y="381000"/>
            <a:ext cx="2181225" cy="1430338"/>
          </a:xfrm>
          <a:prstGeom prst="irregularSeal2">
            <a:avLst/>
          </a:prstGeom>
          <a:solidFill>
            <a:srgbClr val="E5458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/>
              <a:t>IMPROVED!</a:t>
            </a:r>
          </a:p>
        </p:txBody>
      </p:sp>
      <p:sp>
        <p:nvSpPr>
          <p:cNvPr id="3077" name="AutoShape 8"/>
          <p:cNvSpPr>
            <a:spLocks noChangeArrowheads="1"/>
          </p:cNvSpPr>
          <p:nvPr/>
        </p:nvSpPr>
        <p:spPr bwMode="auto">
          <a:xfrm>
            <a:off x="914400" y="4572000"/>
            <a:ext cx="2971800" cy="9906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Everybody is doing it!</a:t>
            </a:r>
          </a:p>
        </p:txBody>
      </p:sp>
      <p:sp>
        <p:nvSpPr>
          <p:cNvPr id="3078" name="AutoShape 9"/>
          <p:cNvSpPr>
            <a:spLocks noChangeArrowheads="1"/>
          </p:cNvSpPr>
          <p:nvPr/>
        </p:nvSpPr>
        <p:spPr bwMode="auto">
          <a:xfrm>
            <a:off x="6324600" y="3581400"/>
            <a:ext cx="1676400" cy="1676400"/>
          </a:xfrm>
          <a:prstGeom prst="star24">
            <a:avLst>
              <a:gd name="adj" fmla="val 37500"/>
            </a:avLst>
          </a:prstGeom>
          <a:solidFill>
            <a:srgbClr val="812D8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A MUST</a:t>
            </a:r>
          </a:p>
          <a:p>
            <a:pPr algn="ctr" eaLnBrk="1" hangingPunct="1"/>
            <a:r>
              <a:rPr lang="en-US" sz="2000" b="1">
                <a:solidFill>
                  <a:schemeClr val="bg1"/>
                </a:solidFill>
              </a:rPr>
              <a:t>SEE!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The 3</a:t>
            </a:r>
            <a:r>
              <a:rPr lang="en-US" baseline="30000">
                <a:latin typeface="Arial" charset="0"/>
                <a:ea typeface="MS PGothic" charset="0"/>
              </a:rPr>
              <a:t>rd</a:t>
            </a:r>
            <a:r>
              <a:rPr lang="en-US">
                <a:latin typeface="Arial" charset="0"/>
                <a:ea typeface="MS PGothic" charset="0"/>
              </a:rPr>
              <a:t> type of Propaganda is…</a:t>
            </a:r>
          </a:p>
        </p:txBody>
      </p:sp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1905000" y="1371600"/>
            <a:ext cx="4829175" cy="1371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Testimonial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590800" y="5257800"/>
            <a:ext cx="4343400" cy="1006475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/>
              <a:t>Using words and images of a famous person or an expert to persuade.</a:t>
            </a:r>
          </a:p>
        </p:txBody>
      </p:sp>
      <p:pic>
        <p:nvPicPr>
          <p:cNvPr id="19468" name="Picture 12" descr="MCj0136699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209800"/>
            <a:ext cx="3657600" cy="28114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28600"/>
            <a:ext cx="73152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>
                <a:latin typeface="Arial" charset="0"/>
                <a:ea typeface="MS PGothic" charset="0"/>
              </a:rPr>
              <a:t>Testimonials work because you feel like you can </a:t>
            </a:r>
            <a:r>
              <a:rPr lang="en-US" sz="2800">
                <a:solidFill>
                  <a:srgbClr val="3333FF"/>
                </a:solidFill>
                <a:latin typeface="Arial" charset="0"/>
                <a:ea typeface="MS PGothic" charset="0"/>
              </a:rPr>
              <a:t>trust the words</a:t>
            </a:r>
            <a:r>
              <a:rPr lang="en-US" sz="2800">
                <a:latin typeface="Arial" charset="0"/>
                <a:ea typeface="MS PGothic" charset="0"/>
              </a:rPr>
              <a:t> of an expert or someone famous.</a:t>
            </a:r>
          </a:p>
        </p:txBody>
      </p:sp>
      <p:pic>
        <p:nvPicPr>
          <p:cNvPr id="23558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524000"/>
            <a:ext cx="3465513" cy="4906963"/>
          </a:xfrm>
        </p:spPr>
      </p:pic>
      <p:pic>
        <p:nvPicPr>
          <p:cNvPr id="23566" name="Picture 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00200"/>
            <a:ext cx="3530600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MS PGothic" charset="0"/>
              </a:rPr>
              <a:t>What are some other examples of TESTIMONIAL propaganda?</a:t>
            </a: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362200"/>
            <a:ext cx="3649663" cy="3810000"/>
          </a:xfrm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1828800" y="18288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From today: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5410200" y="19812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From the 1950s:</a:t>
            </a:r>
          </a:p>
        </p:txBody>
      </p:sp>
      <p:sp>
        <p:nvSpPr>
          <p:cNvPr id="14343" name="Text Box 13"/>
          <p:cNvSpPr txBox="1">
            <a:spLocks noChangeArrowheads="1"/>
          </p:cNvSpPr>
          <p:nvPr/>
        </p:nvSpPr>
        <p:spPr bwMode="auto">
          <a:xfrm>
            <a:off x="990600" y="4953000"/>
            <a:ext cx="297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>
                <a:solidFill>
                  <a:srgbClr val="3333FF"/>
                </a:solidFill>
                <a:hlinkClick r:id="rId3"/>
              </a:rPr>
              <a:t>See Coldplay</a:t>
            </a:r>
            <a:r>
              <a:rPr lang="ja-JP" altLang="en-US" sz="1800">
                <a:solidFill>
                  <a:srgbClr val="3333FF"/>
                </a:solidFill>
                <a:hlinkClick r:id="rId3"/>
              </a:rPr>
              <a:t>’</a:t>
            </a:r>
            <a:r>
              <a:rPr lang="en-US" altLang="ja-JP" sz="1800">
                <a:solidFill>
                  <a:srgbClr val="3333FF"/>
                </a:solidFill>
                <a:hlinkClick r:id="rId3"/>
              </a:rPr>
              <a:t>s iTunes ad here.</a:t>
            </a:r>
            <a:endParaRPr lang="en-US" sz="1800">
              <a:solidFill>
                <a:srgbClr val="3333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MS PGothic" charset="0"/>
              </a:rPr>
              <a:t>The 4th type of Propaganda is…</a:t>
            </a:r>
          </a:p>
        </p:txBody>
      </p:sp>
      <p:pic>
        <p:nvPicPr>
          <p:cNvPr id="26632" name="Picture 8" descr="MPj0438752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2362200"/>
            <a:ext cx="3124200" cy="2082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WordArt 3"/>
          <p:cNvSpPr>
            <a:spLocks noChangeArrowheads="1" noChangeShapeType="1" noTextEdit="1"/>
          </p:cNvSpPr>
          <p:nvPr/>
        </p:nvSpPr>
        <p:spPr bwMode="auto">
          <a:xfrm>
            <a:off x="1905000" y="1371600"/>
            <a:ext cx="4829175" cy="1371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Transfer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590800" y="5257800"/>
            <a:ext cx="4343400" cy="1006475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/>
              <a:t>Using images to bring up strong feelings or emotions in order to persuade.</a:t>
            </a:r>
          </a:p>
        </p:txBody>
      </p:sp>
      <p:pic>
        <p:nvPicPr>
          <p:cNvPr id="26635" name="Picture 11" descr="MPj0443734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971800"/>
            <a:ext cx="3235325" cy="21526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066800"/>
            <a:ext cx="31242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Arial" charset="0"/>
                <a:ea typeface="MS PGothic" charset="0"/>
              </a:rPr>
              <a:t>Transfer works because you transfer the </a:t>
            </a:r>
            <a:r>
              <a:rPr lang="en-US" sz="2400">
                <a:solidFill>
                  <a:srgbClr val="3333FF"/>
                </a:solidFill>
                <a:latin typeface="Arial" charset="0"/>
                <a:ea typeface="MS PGothic" charset="0"/>
              </a:rPr>
              <a:t>happy feelings</a:t>
            </a:r>
            <a:r>
              <a:rPr lang="en-US" sz="2400">
                <a:latin typeface="Arial" charset="0"/>
                <a:ea typeface="MS PGothic" charset="0"/>
              </a:rPr>
              <a:t> you associate with a picture to happy feelings about a person or product.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>
              <a:latin typeface="Arial" charset="0"/>
              <a:ea typeface="MS PGothic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>
                <a:latin typeface="Arial" charset="0"/>
                <a:ea typeface="MS PGothic" charset="0"/>
              </a:rPr>
              <a:t>(This can also work with bad feelings)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2971800" y="5334000"/>
            <a:ext cx="4419600" cy="701675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/>
              <a:t>What emotion is being transferred in this ad?</a:t>
            </a:r>
          </a:p>
        </p:txBody>
      </p:sp>
      <p:sp>
        <p:nvSpPr>
          <p:cNvPr id="27669" name="Line 21"/>
          <p:cNvSpPr>
            <a:spLocks noChangeShapeType="1"/>
          </p:cNvSpPr>
          <p:nvPr/>
        </p:nvSpPr>
        <p:spPr bwMode="auto">
          <a:xfrm flipV="1">
            <a:off x="5562600" y="48768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762000"/>
            <a:ext cx="2629228" cy="3778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8" grpId="0" animBg="1"/>
      <p:bldP spid="276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MS PGothic" charset="0"/>
              </a:rPr>
              <a:t>What are some other examples of TRANSFER propaganda?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5400" y="32004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</a:t>
            </a:r>
            <a:r>
              <a:rPr lang="en-US" dirty="0" smtClean="0">
                <a:hlinkClick r:id="rId2"/>
              </a:rPr>
              <a:t>lqT_dPApj9U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905000"/>
            <a:ext cx="3341249" cy="359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MS PGothic" charset="0"/>
              </a:rPr>
              <a:t>The 5th type of Propaganda is…</a:t>
            </a:r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1828800" y="1371600"/>
            <a:ext cx="4829175" cy="1371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Plain Folks</a:t>
            </a:r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 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590800" y="5257800"/>
            <a:ext cx="4343400" cy="1323439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smtClean="0"/>
              <a:t>Trying to show that a person or product is good for ordinary people because they understand people “just like you</a:t>
            </a:r>
            <a:r>
              <a:rPr lang="en-US" sz="2000" b="1" dirty="0" smtClean="0"/>
              <a:t>”.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590800"/>
            <a:ext cx="2912613" cy="237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Arial" charset="0"/>
                <a:ea typeface="MS PGothic" charset="0"/>
              </a:rPr>
              <a:t>What are some other examples of </a:t>
            </a:r>
            <a:r>
              <a:rPr lang="en-US" sz="4000" dirty="0" smtClean="0">
                <a:latin typeface="Arial" charset="0"/>
                <a:ea typeface="MS PGothic" charset="0"/>
              </a:rPr>
              <a:t>Plain Folks </a:t>
            </a:r>
            <a:r>
              <a:rPr lang="en-US" sz="4000" dirty="0">
                <a:latin typeface="Arial" charset="0"/>
                <a:ea typeface="MS PGothic" charset="0"/>
              </a:rPr>
              <a:t>propaganda?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57400"/>
            <a:ext cx="3758924" cy="266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48768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LIZW5trdE5o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981200"/>
            <a:ext cx="23495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MS PGothic" charset="0"/>
              </a:rPr>
              <a:t>The 6th type of Propaganda is…</a:t>
            </a:r>
          </a:p>
        </p:txBody>
      </p:sp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1905000" y="1371600"/>
            <a:ext cx="4829175" cy="1371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Name-Calling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590800" y="5257800"/>
            <a:ext cx="4343400" cy="701675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/>
              <a:t>Links a person, idea, or product to a negative symbol.</a:t>
            </a:r>
          </a:p>
        </p:txBody>
      </p:sp>
      <p:pic>
        <p:nvPicPr>
          <p:cNvPr id="44040" name="Picture 8" descr="MCj02321300000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2362200"/>
            <a:ext cx="2755900" cy="270351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nimBg="1"/>
      <p:bldP spid="440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533400"/>
            <a:ext cx="7848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>
                <a:latin typeface="Arial" charset="0"/>
                <a:ea typeface="MS PGothic" charset="0"/>
              </a:rPr>
              <a:t>Name-calling works because if we believe the competition is bad, we can assume this product will be </a:t>
            </a:r>
            <a:r>
              <a:rPr lang="en-US" sz="2800">
                <a:solidFill>
                  <a:srgbClr val="3333FF"/>
                </a:solidFill>
                <a:latin typeface="Arial" charset="0"/>
                <a:ea typeface="MS PGothic" charset="0"/>
              </a:rPr>
              <a:t>the best choice</a:t>
            </a:r>
            <a:r>
              <a:rPr lang="en-US" sz="2800">
                <a:latin typeface="Arial" charset="0"/>
                <a:ea typeface="MS PGothic" charset="0"/>
              </a:rPr>
              <a:t>.</a:t>
            </a:r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209800"/>
            <a:ext cx="4953000" cy="3317875"/>
          </a:xfrm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7010400" y="3276600"/>
            <a:ext cx="1828800" cy="1465263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/>
              <a:t>Why do you think we see this technique used so often in politics?</a:t>
            </a:r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flipH="1">
            <a:off x="6019800" y="3962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nimBg="1"/>
      <p:bldP spid="4506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MS PGothic" charset="0"/>
              </a:rPr>
              <a:t>What do these images have in common?</a:t>
            </a:r>
          </a:p>
        </p:txBody>
      </p:sp>
      <p:pic>
        <p:nvPicPr>
          <p:cNvPr id="4099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3575" y="1600200"/>
            <a:ext cx="3624263" cy="2185988"/>
          </a:xfrm>
        </p:spPr>
      </p:pic>
      <p:pic>
        <p:nvPicPr>
          <p:cNvPr id="410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505200"/>
            <a:ext cx="2867025" cy="2919413"/>
          </a:xfrm>
        </p:spPr>
      </p:pic>
      <p:pic>
        <p:nvPicPr>
          <p:cNvPr id="410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352800"/>
            <a:ext cx="2517775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447800"/>
            <a:ext cx="2328863" cy="3252788"/>
          </a:xfrm>
        </p:spPr>
      </p:pic>
      <p:pic>
        <p:nvPicPr>
          <p:cNvPr id="4103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3886200"/>
            <a:ext cx="2116138" cy="2720975"/>
          </a:xfrm>
        </p:spPr>
      </p:pic>
      <p:sp>
        <p:nvSpPr>
          <p:cNvPr id="3086" name="Text Box 14"/>
          <p:cNvSpPr txBox="1">
            <a:spLocks noChangeArrowheads="1"/>
          </p:cNvSpPr>
          <p:nvPr/>
        </p:nvSpPr>
        <p:spPr bwMode="auto">
          <a:xfrm rot="1076492">
            <a:off x="4924425" y="2873375"/>
            <a:ext cx="2362200" cy="19177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They are all used to influence you to do something.</a:t>
            </a:r>
          </a:p>
        </p:txBody>
      </p:sp>
      <p:sp>
        <p:nvSpPr>
          <p:cNvPr id="3087" name="Text Box 15"/>
          <p:cNvSpPr txBox="1">
            <a:spLocks noChangeArrowheads="1"/>
          </p:cNvSpPr>
          <p:nvPr/>
        </p:nvSpPr>
        <p:spPr bwMode="auto">
          <a:xfrm rot="-1519918">
            <a:off x="2057400" y="3200400"/>
            <a:ext cx="2133600" cy="118745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They are all examples of propaganda!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animBg="1"/>
      <p:bldP spid="308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MS PGothic" charset="0"/>
              </a:rPr>
              <a:t>What are some other examples of NAME-CALLING propaganda?</a:t>
            </a:r>
          </a:p>
        </p:txBody>
      </p:sp>
      <p:pic>
        <p:nvPicPr>
          <p:cNvPr id="23555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600200"/>
            <a:ext cx="3810000" cy="3333750"/>
          </a:xfrm>
        </p:spPr>
      </p:pic>
      <p:sp>
        <p:nvSpPr>
          <p:cNvPr id="23556" name="Text Box 16"/>
          <p:cNvSpPr txBox="1">
            <a:spLocks noChangeArrowheads="1"/>
          </p:cNvSpPr>
          <p:nvPr/>
        </p:nvSpPr>
        <p:spPr bwMode="auto">
          <a:xfrm>
            <a:off x="838200" y="5105400"/>
            <a:ext cx="32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hlinkClick r:id="rId3"/>
              </a:rPr>
              <a:t>https://www.youtube.com/watch?v=</a:t>
            </a:r>
            <a:r>
              <a:rPr lang="en-US" sz="1800" dirty="0" smtClean="0">
                <a:hlinkClick r:id="rId3"/>
              </a:rPr>
              <a:t>BpOvzGiheOM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23557" name="Text Box 19"/>
          <p:cNvSpPr txBox="1">
            <a:spLocks noChangeArrowheads="1"/>
          </p:cNvSpPr>
          <p:nvPr/>
        </p:nvSpPr>
        <p:spPr bwMode="auto">
          <a:xfrm>
            <a:off x="5029200" y="4953000"/>
            <a:ext cx="365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hlinkClick r:id="rId4"/>
              </a:rPr>
              <a:t>https://www.youtube.com/watch?v=</a:t>
            </a:r>
            <a:r>
              <a:rPr lang="en-US" sz="1800" dirty="0" smtClean="0">
                <a:hlinkClick r:id="rId4"/>
              </a:rPr>
              <a:t>Q5qZedMTkkE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23558" name="Picture 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362200"/>
            <a:ext cx="4038600" cy="24558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MS PGothic" charset="0"/>
              </a:rPr>
              <a:t>The 7th type of Propaganda is…</a:t>
            </a:r>
          </a:p>
        </p:txBody>
      </p:sp>
      <p:sp>
        <p:nvSpPr>
          <p:cNvPr id="47107" name="WordArt 3"/>
          <p:cNvSpPr>
            <a:spLocks noChangeArrowheads="1" noChangeShapeType="1" noTextEdit="1"/>
          </p:cNvSpPr>
          <p:nvPr/>
        </p:nvSpPr>
        <p:spPr bwMode="auto">
          <a:xfrm>
            <a:off x="1905000" y="1371600"/>
            <a:ext cx="4829175" cy="1371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Fear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2590800" y="5257800"/>
            <a:ext cx="4343400" cy="1311275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/>
              <a:t>Plays on our deep-seated fears and warns the audience that disaster will strike if we do not follow the instructions.</a:t>
            </a:r>
          </a:p>
        </p:txBody>
      </p:sp>
      <p:pic>
        <p:nvPicPr>
          <p:cNvPr id="47109" name="Picture 5" descr="MCj04244500000[1]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743200"/>
            <a:ext cx="1968500" cy="2079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  <p:bldP spid="4710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304800"/>
            <a:ext cx="61722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800">
                <a:latin typeface="Arial" charset="0"/>
                <a:ea typeface="MS PGothic" charset="0"/>
              </a:rPr>
              <a:t>Fear works because we want to keep ourselves and our family </a:t>
            </a:r>
            <a:r>
              <a:rPr lang="en-US" sz="2800">
                <a:solidFill>
                  <a:srgbClr val="3333FF"/>
                </a:solidFill>
                <a:latin typeface="Arial" charset="0"/>
                <a:ea typeface="MS PGothic" charset="0"/>
              </a:rPr>
              <a:t>safe</a:t>
            </a:r>
            <a:r>
              <a:rPr lang="en-US" sz="2800">
                <a:latin typeface="Arial" charset="0"/>
                <a:ea typeface="MS PGothic" charset="0"/>
              </a:rPr>
              <a:t>.</a:t>
            </a:r>
          </a:p>
        </p:txBody>
      </p:sp>
      <p:pic>
        <p:nvPicPr>
          <p:cNvPr id="25603" name="Picture 3" descr="903773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752600"/>
            <a:ext cx="7315200" cy="42465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MS PGothic" charset="0"/>
              </a:rPr>
              <a:t>What are some other examples of FEAR propaganda?</a:t>
            </a:r>
          </a:p>
        </p:txBody>
      </p:sp>
      <p:pic>
        <p:nvPicPr>
          <p:cNvPr id="26627" name="Picture 7" descr="9110321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93" y="1905000"/>
            <a:ext cx="3936907" cy="2133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304800" y="4800600"/>
            <a:ext cx="304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dirty="0">
                <a:hlinkClick r:id="rId3"/>
              </a:rPr>
              <a:t>https://www.youtube.com/watch?v=</a:t>
            </a:r>
            <a:r>
              <a:rPr lang="en-US" sz="1800" dirty="0" smtClean="0">
                <a:hlinkClick r:id="rId3"/>
              </a:rPr>
              <a:t>dDTBnsqxZ3k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905000"/>
            <a:ext cx="3427336" cy="2527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MS PGothic" charset="0"/>
              </a:rPr>
              <a:t>What Were Those Techniques, Again?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10000" cy="4525963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Bandwagon</a:t>
            </a:r>
          </a:p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Loaded Words</a:t>
            </a:r>
          </a:p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Testimonial</a:t>
            </a:r>
          </a:p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Transfer</a:t>
            </a:r>
          </a:p>
          <a:p>
            <a:pPr eaLnBrk="1" hangingPunct="1"/>
            <a:r>
              <a:rPr lang="en-US" dirty="0" smtClean="0">
                <a:latin typeface="Arial" charset="0"/>
                <a:ea typeface="MS PGothic" charset="0"/>
              </a:rPr>
              <a:t>Plain Folks</a:t>
            </a:r>
            <a:endParaRPr lang="en-US" dirty="0">
              <a:latin typeface="Arial" charset="0"/>
              <a:ea typeface="MS PGothic" charset="0"/>
            </a:endParaRPr>
          </a:p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Name-Calling</a:t>
            </a:r>
          </a:p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Fear</a:t>
            </a:r>
          </a:p>
          <a:p>
            <a:pPr eaLnBrk="1" hangingPunct="1"/>
            <a:endParaRPr lang="en-US" dirty="0">
              <a:latin typeface="Arial" charset="0"/>
              <a:ea typeface="MS PGothic" charset="0"/>
            </a:endParaRPr>
          </a:p>
          <a:p>
            <a:pPr eaLnBrk="1" hangingPunct="1"/>
            <a:endParaRPr lang="en-US" dirty="0">
              <a:latin typeface="Arial" charset="0"/>
              <a:ea typeface="MS P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2895600" y="1447800"/>
            <a:ext cx="3581400" cy="3276600"/>
          </a:xfrm>
          <a:custGeom>
            <a:avLst/>
            <a:gdLst>
              <a:gd name="T0" fmla="*/ 4 w 3581400"/>
              <a:gd name="T1" fmla="*/ 1251547 h 3276600"/>
              <a:gd name="T2" fmla="*/ 1367981 w 3581400"/>
              <a:gd name="T3" fmla="*/ 1251555 h 3276600"/>
              <a:gd name="T4" fmla="*/ 1790700 w 3581400"/>
              <a:gd name="T5" fmla="*/ 0 h 3276600"/>
              <a:gd name="T6" fmla="*/ 2213419 w 3581400"/>
              <a:gd name="T7" fmla="*/ 1251555 h 3276600"/>
              <a:gd name="T8" fmla="*/ 3581396 w 3581400"/>
              <a:gd name="T9" fmla="*/ 1251547 h 3276600"/>
              <a:gd name="T10" fmla="*/ 2474674 w 3581400"/>
              <a:gd name="T11" fmla="*/ 2025042 h 3276600"/>
              <a:gd name="T12" fmla="*/ 2897411 w 3581400"/>
              <a:gd name="T13" fmla="*/ 3276592 h 3276600"/>
              <a:gd name="T14" fmla="*/ 1790700 w 3581400"/>
              <a:gd name="T15" fmla="*/ 2503082 h 3276600"/>
              <a:gd name="T16" fmla="*/ 683989 w 3581400"/>
              <a:gd name="T17" fmla="*/ 3276592 h 3276600"/>
              <a:gd name="T18" fmla="*/ 1106726 w 3581400"/>
              <a:gd name="T19" fmla="*/ 2025042 h 3276600"/>
              <a:gd name="T20" fmla="*/ 4 w 3581400"/>
              <a:gd name="T21" fmla="*/ 1251547 h 3276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581400"/>
              <a:gd name="T34" fmla="*/ 0 h 3276600"/>
              <a:gd name="T35" fmla="*/ 3581400 w 3581400"/>
              <a:gd name="T36" fmla="*/ 3276600 h 3276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581400" h="3276600">
                <a:moveTo>
                  <a:pt x="4" y="1251547"/>
                </a:moveTo>
                <a:lnTo>
                  <a:pt x="1367981" y="1251555"/>
                </a:lnTo>
                <a:lnTo>
                  <a:pt x="1790700" y="0"/>
                </a:lnTo>
                <a:lnTo>
                  <a:pt x="2213419" y="1251555"/>
                </a:lnTo>
                <a:lnTo>
                  <a:pt x="3581396" y="1251547"/>
                </a:lnTo>
                <a:lnTo>
                  <a:pt x="2474674" y="2025042"/>
                </a:lnTo>
                <a:lnTo>
                  <a:pt x="2897411" y="3276592"/>
                </a:lnTo>
                <a:lnTo>
                  <a:pt x="1790700" y="2503082"/>
                </a:lnTo>
                <a:lnTo>
                  <a:pt x="683989" y="3276592"/>
                </a:lnTo>
                <a:lnTo>
                  <a:pt x="1106726" y="2025042"/>
                </a:lnTo>
                <a:lnTo>
                  <a:pt x="4" y="1251547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000" b="1">
                <a:solidFill>
                  <a:schemeClr val="bg1"/>
                </a:solidFill>
                <a:ea typeface="+mn-ea"/>
                <a:cs typeface="+mn-cs"/>
              </a:rPr>
              <a:t>Propaganda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895600" y="152400"/>
            <a:ext cx="34290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/>
              <a:t>WHAT?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800"/>
              <a:t>A message used to persuade you to believe something or do something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705600" y="1981200"/>
            <a:ext cx="2133600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/>
              <a:t>WHO?</a:t>
            </a: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en-US" sz="1800"/>
              <a:t>Corporations</a:t>
            </a: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en-US" sz="1800"/>
              <a:t>Government</a:t>
            </a:r>
          </a:p>
          <a:p>
            <a:pPr algn="ctr" eaLnBrk="1" hangingPunct="1">
              <a:spcBef>
                <a:spcPct val="50000"/>
              </a:spcBef>
              <a:buFontTx/>
              <a:buChar char="•"/>
            </a:pPr>
            <a:r>
              <a:rPr lang="en-US" sz="1800"/>
              <a:t>Individuals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876800" y="4800600"/>
            <a:ext cx="28194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/>
              <a:t>HOW?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800"/>
              <a:t>There are 7 propaganda techniques we will learn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33400" y="4724400"/>
            <a:ext cx="35052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/>
              <a:t>WHERE?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/>
              <a:t>Commercials          Packaging</a:t>
            </a:r>
            <a:br>
              <a:rPr lang="en-US" sz="1800"/>
            </a:br>
            <a:r>
              <a:rPr lang="en-US" sz="1800"/>
              <a:t>Speeches               Stores</a:t>
            </a:r>
            <a:br>
              <a:rPr lang="en-US" sz="1800"/>
            </a:br>
            <a:r>
              <a:rPr lang="en-US" sz="1800"/>
              <a:t>Billboards               Internet</a:t>
            </a:r>
            <a:br>
              <a:rPr lang="en-US" sz="1800"/>
            </a:br>
            <a:r>
              <a:rPr lang="en-US" sz="1800"/>
              <a:t>Newspapers           Everywhere!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57200" y="1828800"/>
            <a:ext cx="23622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 b="1"/>
              <a:t>WHY?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800"/>
              <a:t>To persuade you to buy something, think something, or do something.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  <p:bldP spid="8198" grpId="0"/>
      <p:bldP spid="8199" grpId="0"/>
      <p:bldP spid="8200" grpId="0"/>
      <p:bldP spid="820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The 1</a:t>
            </a:r>
            <a:r>
              <a:rPr lang="en-US" baseline="30000">
                <a:latin typeface="Arial" charset="0"/>
                <a:ea typeface="MS PGothic" charset="0"/>
              </a:rPr>
              <a:t>st</a:t>
            </a:r>
            <a:r>
              <a:rPr lang="en-US">
                <a:latin typeface="Arial" charset="0"/>
                <a:ea typeface="MS PGothic" charset="0"/>
              </a:rPr>
              <a:t> type of Propaganda is…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2590800" y="1295400"/>
            <a:ext cx="3767138" cy="11271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Bandwagon</a:t>
            </a:r>
          </a:p>
        </p:txBody>
      </p:sp>
      <p:pic>
        <p:nvPicPr>
          <p:cNvPr id="922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667000"/>
            <a:ext cx="3810000" cy="3657600"/>
          </a:xfrm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09600" y="2667000"/>
            <a:ext cx="3048000" cy="1552575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/>
              <a:t>Persuading people to do something by letting them know others are doing it.</a:t>
            </a:r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>
            <a:off x="228600" y="4267200"/>
            <a:ext cx="2438400" cy="18288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/>
              <a:t>All the</a:t>
            </a:r>
          </a:p>
          <a:p>
            <a:pPr algn="ctr" eaLnBrk="1" hangingPunct="1"/>
            <a:r>
              <a:rPr lang="en-US" b="1"/>
              <a:t> cool kids </a:t>
            </a:r>
          </a:p>
          <a:p>
            <a:pPr algn="ctr" eaLnBrk="1" hangingPunct="1"/>
            <a:r>
              <a:rPr lang="en-US" b="1"/>
              <a:t>are doing it</a:t>
            </a:r>
          </a:p>
        </p:txBody>
      </p:sp>
      <p:sp>
        <p:nvSpPr>
          <p:cNvPr id="9228" name="AutoShape 12"/>
          <p:cNvSpPr>
            <a:spLocks noChangeArrowheads="1"/>
          </p:cNvSpPr>
          <p:nvPr/>
        </p:nvSpPr>
        <p:spPr bwMode="auto">
          <a:xfrm rot="2078992">
            <a:off x="2667000" y="4800600"/>
            <a:ext cx="2209800" cy="15240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b="1"/>
              <a:t>Everybody </a:t>
            </a:r>
          </a:p>
          <a:p>
            <a:pPr algn="ctr" eaLnBrk="1" hangingPunct="1"/>
            <a:r>
              <a:rPr lang="en-US" b="1"/>
              <a:t>has one!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6" grpId="0" animBg="1"/>
      <p:bldP spid="9227" grpId="0" animBg="1"/>
      <p:bldP spid="92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447800" y="457200"/>
            <a:ext cx="58674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/>
              <a:t>Bandwagon works because it makes you think </a:t>
            </a:r>
            <a:r>
              <a:rPr lang="ja-JP" altLang="en-US" sz="2800" b="1"/>
              <a:t>“</a:t>
            </a:r>
            <a:r>
              <a:rPr lang="en-US" altLang="ja-JP" sz="2800" b="1">
                <a:solidFill>
                  <a:srgbClr val="3333FF"/>
                </a:solidFill>
              </a:rPr>
              <a:t>everyone is doing it</a:t>
            </a:r>
            <a:r>
              <a:rPr lang="ja-JP" altLang="en-US" sz="2800" b="1"/>
              <a:t>”</a:t>
            </a:r>
            <a:r>
              <a:rPr lang="en-US" altLang="ja-JP" sz="2800" b="1"/>
              <a:t> and you should too.</a:t>
            </a:r>
            <a:endParaRPr lang="en-US" sz="2800" b="1"/>
          </a:p>
        </p:txBody>
      </p:sp>
      <p:pic>
        <p:nvPicPr>
          <p:cNvPr id="11269" name="Picture 5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2438400"/>
            <a:ext cx="4762500" cy="3571875"/>
          </a:xfrm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838200" y="3124200"/>
            <a:ext cx="2057400" cy="915988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Why is this sign considered BANDWAGON?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2895600" y="3581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  <p:bldP spid="112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MS PGothic" charset="0"/>
              </a:rPr>
              <a:t>What other examples of BANDWAGON can you think of?</a:t>
            </a:r>
          </a:p>
        </p:txBody>
      </p:sp>
      <p:pic>
        <p:nvPicPr>
          <p:cNvPr id="8196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2057400"/>
            <a:ext cx="2617788" cy="3810000"/>
          </a:xfrm>
        </p:spPr>
      </p:pic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1676400" y="1752600"/>
            <a:ext cx="213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From today:</a:t>
            </a:r>
          </a:p>
        </p:txBody>
      </p: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5867400" y="17526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/>
              <a:t>From World War I: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286000"/>
            <a:ext cx="2895600" cy="289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5638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https://www.youtube.com/watch?v=6dQRCOEeHaY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The 2</a:t>
            </a:r>
            <a:r>
              <a:rPr lang="en-US" baseline="30000">
                <a:latin typeface="Arial" charset="0"/>
                <a:ea typeface="MS PGothic" charset="0"/>
              </a:rPr>
              <a:t>nd</a:t>
            </a:r>
            <a:r>
              <a:rPr lang="en-US">
                <a:latin typeface="Arial" charset="0"/>
                <a:ea typeface="MS PGothic" charset="0"/>
              </a:rPr>
              <a:t> type of Propaganda is…</a:t>
            </a: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2438400" y="1371600"/>
            <a:ext cx="4829175" cy="1371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Loaded Words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5715000" y="2819400"/>
            <a:ext cx="1752600" cy="914400"/>
          </a:xfrm>
          <a:prstGeom prst="wedgeRoundRectCallout">
            <a:avLst>
              <a:gd name="adj1" fmla="val -52444"/>
              <a:gd name="adj2" fmla="val 13837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3600" b="1"/>
              <a:t>Love</a:t>
            </a: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2590800" y="3124200"/>
            <a:ext cx="1600200" cy="1066800"/>
          </a:xfrm>
          <a:prstGeom prst="wedgeRoundRectCallout">
            <a:avLst>
              <a:gd name="adj1" fmla="val 95435"/>
              <a:gd name="adj2" fmla="val 7068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3600" b="1"/>
              <a:t>Hate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590800" y="5257800"/>
            <a:ext cx="4343400" cy="1006475"/>
          </a:xfrm>
          <a:prstGeom prst="rect">
            <a:avLst/>
          </a:prstGeom>
          <a:solidFill>
            <a:srgbClr val="CC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/>
              <a:t>Using words that will make people feel strongly about someone or something.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  <p:bldP spid="16390" grpId="0" animBg="1"/>
      <p:bldP spid="163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228600"/>
            <a:ext cx="66294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>
                <a:latin typeface="Arial" charset="0"/>
                <a:ea typeface="MS PGothic" charset="0"/>
              </a:rPr>
              <a:t>Loaded words work because they make you </a:t>
            </a:r>
            <a:r>
              <a:rPr lang="en-US" sz="2800">
                <a:solidFill>
                  <a:srgbClr val="3333FF"/>
                </a:solidFill>
                <a:latin typeface="Arial" charset="0"/>
                <a:ea typeface="MS PGothic" charset="0"/>
              </a:rPr>
              <a:t>feel</a:t>
            </a:r>
            <a:r>
              <a:rPr lang="en-US" sz="2800">
                <a:latin typeface="Arial" charset="0"/>
                <a:ea typeface="MS PGothic" charset="0"/>
              </a:rPr>
              <a:t> a certain way.</a:t>
            </a:r>
          </a:p>
        </p:txBody>
      </p:sp>
      <p:pic>
        <p:nvPicPr>
          <p:cNvPr id="17420" name="Picture 12" descr="90353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600200"/>
            <a:ext cx="51054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752600"/>
            <a:ext cx="3416300" cy="4419600"/>
          </a:xfrm>
        </p:spPr>
      </p:pic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4724400" y="5791200"/>
            <a:ext cx="3886200" cy="64135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/>
              <a:t>What words are used in these ads that make us feel a certain way?</a:t>
            </a:r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H="1" flipV="1">
            <a:off x="6400800" y="5486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H="1" flipV="1">
            <a:off x="4495800" y="5562600"/>
            <a:ext cx="1600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6" grpId="0" animBg="1"/>
      <p:bldP spid="17427" grpId="0" animBg="1"/>
      <p:bldP spid="174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MS PGothic" charset="0"/>
              </a:rPr>
              <a:t>What are some other examples of LOADED WORD propaganda?</a:t>
            </a:r>
          </a:p>
        </p:txBody>
      </p:sp>
      <p:pic>
        <p:nvPicPr>
          <p:cNvPr id="11267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00200"/>
            <a:ext cx="4017962" cy="42291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981200"/>
            <a:ext cx="3822700" cy="177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53000" y="4419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https://www.youtube.com/watch?v=SKL254Y_jtc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7934</TotalTime>
  <Words>624</Words>
  <Application>Microsoft Macintosh PowerPoint</Application>
  <PresentationFormat>On-screen Show (4:3)</PresentationFormat>
  <Paragraphs>89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PowerPoint Presentation</vt:lpstr>
      <vt:lpstr>What do these images have in common?</vt:lpstr>
      <vt:lpstr>PowerPoint Presentation</vt:lpstr>
      <vt:lpstr>The 1st type of Propaganda is…</vt:lpstr>
      <vt:lpstr>PowerPoint Presentation</vt:lpstr>
      <vt:lpstr>What other examples of BANDWAGON can you think of?</vt:lpstr>
      <vt:lpstr>The 2nd type of Propaganda is…</vt:lpstr>
      <vt:lpstr>PowerPoint Presentation</vt:lpstr>
      <vt:lpstr>What are some other examples of LOADED WORD propaganda?</vt:lpstr>
      <vt:lpstr>The 3rd type of Propaganda is…</vt:lpstr>
      <vt:lpstr>PowerPoint Presentation</vt:lpstr>
      <vt:lpstr>What are some other examples of TESTIMONIAL propaganda?</vt:lpstr>
      <vt:lpstr>The 4th type of Propaganda is…</vt:lpstr>
      <vt:lpstr>PowerPoint Presentation</vt:lpstr>
      <vt:lpstr>What are some other examples of TRANSFER propaganda?</vt:lpstr>
      <vt:lpstr>The 5th type of Propaganda is…</vt:lpstr>
      <vt:lpstr>What are some other examples of Plain Folks propaganda?</vt:lpstr>
      <vt:lpstr>The 6th type of Propaganda is…</vt:lpstr>
      <vt:lpstr>PowerPoint Presentation</vt:lpstr>
      <vt:lpstr>What are some other examples of NAME-CALLING propaganda?</vt:lpstr>
      <vt:lpstr>The 7th type of Propaganda is…</vt:lpstr>
      <vt:lpstr>PowerPoint Presentation</vt:lpstr>
      <vt:lpstr>What are some other examples of FEAR propaganda?</vt:lpstr>
      <vt:lpstr>What Were Those Techniques, Again?</vt:lpstr>
    </vt:vector>
  </TitlesOfParts>
  <Company>dsasd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Parkway</dc:creator>
  <cp:lastModifiedBy>AAPS Information Technology Department</cp:lastModifiedBy>
  <cp:revision>13</cp:revision>
  <cp:lastPrinted>2016-03-30T13:24:35Z</cp:lastPrinted>
  <dcterms:created xsi:type="dcterms:W3CDTF">2009-11-19T17:15:34Z</dcterms:created>
  <dcterms:modified xsi:type="dcterms:W3CDTF">2016-06-06T01:23:32Z</dcterms:modified>
</cp:coreProperties>
</file>